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07" r:id="rId3"/>
  </p:sldMasterIdLst>
  <p:notesMasterIdLst>
    <p:notesMasterId r:id="rId85"/>
  </p:notesMasterIdLst>
  <p:handoutMasterIdLst>
    <p:handoutMasterId r:id="rId86"/>
  </p:handoutMasterIdLst>
  <p:sldIdLst>
    <p:sldId id="418" r:id="rId4"/>
    <p:sldId id="419" r:id="rId5"/>
    <p:sldId id="289" r:id="rId6"/>
    <p:sldId id="271" r:id="rId7"/>
    <p:sldId id="283" r:id="rId8"/>
    <p:sldId id="284" r:id="rId9"/>
    <p:sldId id="287" r:id="rId10"/>
    <p:sldId id="285" r:id="rId11"/>
    <p:sldId id="286" r:id="rId12"/>
    <p:sldId id="410" r:id="rId13"/>
    <p:sldId id="311" r:id="rId14"/>
    <p:sldId id="321" r:id="rId15"/>
    <p:sldId id="411" r:id="rId16"/>
    <p:sldId id="322" r:id="rId17"/>
    <p:sldId id="323" r:id="rId18"/>
    <p:sldId id="325" r:id="rId19"/>
    <p:sldId id="326" r:id="rId20"/>
    <p:sldId id="327" r:id="rId21"/>
    <p:sldId id="328" r:id="rId22"/>
    <p:sldId id="329" r:id="rId23"/>
    <p:sldId id="330" r:id="rId24"/>
    <p:sldId id="331" r:id="rId25"/>
    <p:sldId id="332" r:id="rId26"/>
    <p:sldId id="337" r:id="rId27"/>
    <p:sldId id="338" r:id="rId28"/>
    <p:sldId id="339" r:id="rId29"/>
    <p:sldId id="368" r:id="rId30"/>
    <p:sldId id="370"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72" r:id="rId46"/>
    <p:sldId id="373" r:id="rId47"/>
    <p:sldId id="375" r:id="rId48"/>
    <p:sldId id="381" r:id="rId49"/>
    <p:sldId id="412" r:id="rId50"/>
    <p:sldId id="382" r:id="rId51"/>
    <p:sldId id="416" r:id="rId52"/>
    <p:sldId id="413" r:id="rId53"/>
    <p:sldId id="415" r:id="rId54"/>
    <p:sldId id="414" r:id="rId55"/>
    <p:sldId id="383" r:id="rId56"/>
    <p:sldId id="384" r:id="rId57"/>
    <p:sldId id="385" r:id="rId58"/>
    <p:sldId id="387" r:id="rId59"/>
    <p:sldId id="388" r:id="rId60"/>
    <p:sldId id="389" r:id="rId61"/>
    <p:sldId id="295" r:id="rId62"/>
    <p:sldId id="407"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401" r:id="rId79"/>
    <p:sldId id="417" r:id="rId80"/>
    <p:sldId id="402" r:id="rId81"/>
    <p:sldId id="403" r:id="rId82"/>
    <p:sldId id="405" r:id="rId83"/>
    <p:sldId id="406" r:id="rId8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33A"/>
    <a:srgbClr val="4C0442"/>
    <a:srgbClr val="0066CC"/>
    <a:srgbClr val="0099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84"/>
    </p:cViewPr>
  </p:sorterViewPr>
  <p:notesViewPr>
    <p:cSldViewPr>
      <p:cViewPr varScale="1">
        <p:scale>
          <a:sx n="70" d="100"/>
          <a:sy n="70" d="100"/>
        </p:scale>
        <p:origin x="-267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D153F-5471-418E-8913-677C400C743F}" type="doc">
      <dgm:prSet loTypeId="urn:microsoft.com/office/officeart/2005/8/layout/hList9" loCatId="list" qsTypeId="urn:microsoft.com/office/officeart/2005/8/quickstyle/3d3" qsCatId="3D" csTypeId="urn:microsoft.com/office/officeart/2005/8/colors/accent2_2" csCatId="accent2" phldr="1"/>
      <dgm:spPr/>
      <dgm:t>
        <a:bodyPr/>
        <a:lstStyle/>
        <a:p>
          <a:endParaRPr lang="zh-CN" altLang="en-US"/>
        </a:p>
      </dgm:t>
    </dgm:pt>
    <dgm:pt modelId="{333A8574-9F58-4A30-A774-BABADB6EFA56}">
      <dgm:prSet phldrT="[文本]"/>
      <dgm:spPr>
        <a:xfrm>
          <a:off x="0" y="987452"/>
          <a:ext cx="1713830" cy="1713830"/>
        </a:xfrm>
        <a:prstGeom prst="ellipse">
          <a:avLst/>
        </a:prstGeom>
        <a:solidFill>
          <a:srgbClr val="6CA5D8">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zh-CN" altLang="en-US" dirty="0" smtClean="0">
              <a:solidFill>
                <a:srgbClr val="FFFFFF"/>
              </a:solidFill>
              <a:latin typeface="Verdana"/>
              <a:ea typeface="+mn-ea"/>
              <a:cs typeface="+mn-cs"/>
            </a:rPr>
            <a:t>自然科学基金项目</a:t>
          </a:r>
          <a:endParaRPr lang="zh-CN" altLang="en-US" dirty="0">
            <a:solidFill>
              <a:srgbClr val="FFFFFF"/>
            </a:solidFill>
            <a:latin typeface="Verdana"/>
            <a:ea typeface="+mn-ea"/>
            <a:cs typeface="+mn-cs"/>
          </a:endParaRPr>
        </a:p>
      </dgm:t>
    </dgm:pt>
    <dgm:pt modelId="{8BC758A7-6BFF-4E78-A061-4F8260813A6D}" type="parTrans" cxnId="{197277EA-15D3-445E-A644-E2C98F9F764E}">
      <dgm:prSet/>
      <dgm:spPr/>
      <dgm:t>
        <a:bodyPr/>
        <a:lstStyle/>
        <a:p>
          <a:endParaRPr lang="zh-CN" altLang="en-US"/>
        </a:p>
      </dgm:t>
    </dgm:pt>
    <dgm:pt modelId="{A5637C78-5E92-43A3-981F-83849EF3A7B1}" type="sibTrans" cxnId="{197277EA-15D3-445E-A644-E2C98F9F764E}">
      <dgm:prSet/>
      <dgm:spPr/>
      <dgm:t>
        <a:bodyPr/>
        <a:lstStyle/>
        <a:p>
          <a:endParaRPr lang="zh-CN" altLang="en-US"/>
        </a:p>
      </dgm:t>
    </dgm:pt>
    <dgm:pt modelId="{6FA241B0-D6C4-411A-8895-3141231051AA}">
      <dgm:prSet phldrT="[文本]" custT="1"/>
      <dgm:spPr>
        <a:xfrm>
          <a:off x="1372671" y="1657525"/>
          <a:ext cx="2570745" cy="880869"/>
        </a:xfrm>
        <a:prstGeom prst="rect">
          <a:avLst/>
        </a:prstGeom>
        <a:solidFill>
          <a:srgbClr val="6CA5D8">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altLang="zh-CN" sz="2400" b="1" dirty="0" smtClean="0">
              <a:solidFill>
                <a:srgbClr val="0F1A81">
                  <a:hueOff val="0"/>
                  <a:satOff val="0"/>
                  <a:lumOff val="0"/>
                  <a:alphaOff val="0"/>
                </a:srgbClr>
              </a:solidFill>
              <a:latin typeface="仿宋" pitchFamily="49" charset="-122"/>
              <a:ea typeface="仿宋" pitchFamily="49" charset="-122"/>
              <a:cs typeface="+mn-cs"/>
            </a:rPr>
            <a:t>1.</a:t>
          </a:r>
          <a:r>
            <a:rPr lang="zh-CN" altLang="en-US" sz="2400" b="1" dirty="0" smtClean="0">
              <a:solidFill>
                <a:srgbClr val="0F1A81">
                  <a:hueOff val="0"/>
                  <a:satOff val="0"/>
                  <a:lumOff val="0"/>
                  <a:alphaOff val="0"/>
                </a:srgbClr>
              </a:solidFill>
              <a:latin typeface="仿宋" pitchFamily="49" charset="-122"/>
              <a:ea typeface="仿宋" pitchFamily="49" charset="-122"/>
              <a:cs typeface="+mn-cs"/>
            </a:rPr>
            <a:t>定额补助式</a:t>
          </a:r>
          <a:endParaRPr lang="zh-CN" altLang="en-US" sz="2400" b="1" dirty="0">
            <a:solidFill>
              <a:srgbClr val="0F1A81">
                <a:hueOff val="0"/>
                <a:satOff val="0"/>
                <a:lumOff val="0"/>
                <a:alphaOff val="0"/>
              </a:srgbClr>
            </a:solidFill>
            <a:latin typeface="仿宋" pitchFamily="49" charset="-122"/>
            <a:ea typeface="仿宋" pitchFamily="49" charset="-122"/>
            <a:cs typeface="+mn-cs"/>
          </a:endParaRPr>
        </a:p>
      </dgm:t>
    </dgm:pt>
    <dgm:pt modelId="{48A1935C-E307-4258-BF76-670073F12D3A}" type="parTrans" cxnId="{62C3E62C-D3A2-4C45-8472-DEC84DBADFCD}">
      <dgm:prSet/>
      <dgm:spPr/>
      <dgm:t>
        <a:bodyPr/>
        <a:lstStyle/>
        <a:p>
          <a:endParaRPr lang="zh-CN" altLang="en-US"/>
        </a:p>
      </dgm:t>
    </dgm:pt>
    <dgm:pt modelId="{2AE863A6-23FA-40D2-AD26-3C4FEF840432}" type="sibTrans" cxnId="{62C3E62C-D3A2-4C45-8472-DEC84DBADFCD}">
      <dgm:prSet/>
      <dgm:spPr/>
      <dgm:t>
        <a:bodyPr/>
        <a:lstStyle/>
        <a:p>
          <a:endParaRPr lang="zh-CN" altLang="en-US"/>
        </a:p>
      </dgm:t>
    </dgm:pt>
    <dgm:pt modelId="{341A185E-94EA-42D5-A3AD-E1B270DA7A7D}">
      <dgm:prSet phldrT="[文本]" custT="1"/>
      <dgm:spPr>
        <a:xfrm>
          <a:off x="1372671" y="2538394"/>
          <a:ext cx="2570745" cy="703313"/>
        </a:xfrm>
        <a:prstGeom prst="rect">
          <a:avLst/>
        </a:prstGeom>
        <a:solidFill>
          <a:srgbClr val="6CA5D8">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altLang="zh-CN" sz="2400" b="1" dirty="0" smtClean="0">
              <a:solidFill>
                <a:srgbClr val="0F1A81">
                  <a:hueOff val="0"/>
                  <a:satOff val="0"/>
                  <a:lumOff val="0"/>
                  <a:alphaOff val="0"/>
                </a:srgbClr>
              </a:solidFill>
              <a:latin typeface="仿宋" pitchFamily="49" charset="-122"/>
              <a:ea typeface="仿宋" pitchFamily="49" charset="-122"/>
              <a:cs typeface="+mn-cs"/>
            </a:rPr>
            <a:t>2.</a:t>
          </a:r>
          <a:r>
            <a:rPr lang="zh-CN" altLang="en-US" sz="2400" b="1" dirty="0" smtClean="0">
              <a:solidFill>
                <a:srgbClr val="0F1A81">
                  <a:hueOff val="0"/>
                  <a:satOff val="0"/>
                  <a:lumOff val="0"/>
                  <a:alphaOff val="0"/>
                </a:srgbClr>
              </a:solidFill>
              <a:latin typeface="仿宋" pitchFamily="49" charset="-122"/>
              <a:ea typeface="仿宋" pitchFamily="49" charset="-122"/>
              <a:cs typeface="+mn-cs"/>
            </a:rPr>
            <a:t>成本补偿式</a:t>
          </a:r>
          <a:endParaRPr lang="zh-CN" altLang="en-US" sz="2400" b="1" dirty="0">
            <a:solidFill>
              <a:srgbClr val="0F1A81">
                <a:hueOff val="0"/>
                <a:satOff val="0"/>
                <a:lumOff val="0"/>
                <a:alphaOff val="0"/>
              </a:srgbClr>
            </a:solidFill>
            <a:latin typeface="仿宋" pitchFamily="49" charset="-122"/>
            <a:ea typeface="仿宋" pitchFamily="49" charset="-122"/>
            <a:cs typeface="+mn-cs"/>
          </a:endParaRPr>
        </a:p>
      </dgm:t>
    </dgm:pt>
    <dgm:pt modelId="{8C994AFE-C666-4DFB-8E52-BDCFB775D494}" type="parTrans" cxnId="{3D68C87B-6A40-4095-AEFD-9D08FC70DB7C}">
      <dgm:prSet/>
      <dgm:spPr/>
      <dgm:t>
        <a:bodyPr/>
        <a:lstStyle/>
        <a:p>
          <a:endParaRPr lang="zh-CN" altLang="en-US"/>
        </a:p>
      </dgm:t>
    </dgm:pt>
    <dgm:pt modelId="{8F874CDA-3DC9-42DE-83A2-F6DEE3F40169}" type="sibTrans" cxnId="{3D68C87B-6A40-4095-AEFD-9D08FC70DB7C}">
      <dgm:prSet/>
      <dgm:spPr/>
      <dgm:t>
        <a:bodyPr/>
        <a:lstStyle/>
        <a:p>
          <a:endParaRPr lang="zh-CN" altLang="en-US"/>
        </a:p>
      </dgm:t>
    </dgm:pt>
    <dgm:pt modelId="{7699725E-A903-4FA4-B1E4-9E71E132F803}">
      <dgm:prSet phldrT="[文本]"/>
      <dgm:spPr>
        <a:xfrm>
          <a:off x="4286183" y="971993"/>
          <a:ext cx="1713830" cy="1713830"/>
        </a:xfrm>
        <a:prstGeom prst="ellipse">
          <a:avLst/>
        </a:prstGeom>
        <a:solidFill>
          <a:srgbClr val="6CA5D8">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zh-CN" altLang="en-US" dirty="0" smtClean="0">
              <a:solidFill>
                <a:srgbClr val="FFFFFF"/>
              </a:solidFill>
              <a:latin typeface="Verdana"/>
              <a:ea typeface="+mn-ea"/>
              <a:cs typeface="+mn-cs"/>
            </a:rPr>
            <a:t>项目资金预算表</a:t>
          </a:r>
          <a:endParaRPr lang="zh-CN" altLang="en-US" dirty="0">
            <a:solidFill>
              <a:srgbClr val="FFFFFF"/>
            </a:solidFill>
            <a:latin typeface="Verdana"/>
            <a:ea typeface="+mn-ea"/>
            <a:cs typeface="+mn-cs"/>
          </a:endParaRPr>
        </a:p>
      </dgm:t>
    </dgm:pt>
    <dgm:pt modelId="{D1801F75-02B7-455E-80BA-7F2091D6E495}" type="parTrans" cxnId="{5F4EBEF2-D10E-4B2C-BBF0-66404FD6DED7}">
      <dgm:prSet/>
      <dgm:spPr/>
      <dgm:t>
        <a:bodyPr/>
        <a:lstStyle/>
        <a:p>
          <a:endParaRPr lang="zh-CN" altLang="en-US"/>
        </a:p>
      </dgm:t>
    </dgm:pt>
    <dgm:pt modelId="{8FA00E91-F860-483F-9B9D-C26A50D13324}" type="sibTrans" cxnId="{5F4EBEF2-D10E-4B2C-BBF0-66404FD6DED7}">
      <dgm:prSet/>
      <dgm:spPr/>
      <dgm:t>
        <a:bodyPr/>
        <a:lstStyle/>
        <a:p>
          <a:endParaRPr lang="zh-CN" altLang="en-US"/>
        </a:p>
      </dgm:t>
    </dgm:pt>
    <dgm:pt modelId="{D7BFF65B-E444-4358-AB19-E2FE15A07160}">
      <dgm:prSet phldrT="[文本]" custT="1"/>
      <dgm:spPr>
        <a:xfrm>
          <a:off x="5657247" y="1657525"/>
          <a:ext cx="2570745" cy="964322"/>
        </a:xfrm>
        <a:prstGeom prst="rect">
          <a:avLst/>
        </a:prstGeom>
        <a:solidFill>
          <a:srgbClr val="6CA5D8">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altLang="zh-CN" sz="2400" b="1" dirty="0" smtClean="0">
              <a:solidFill>
                <a:srgbClr val="0F1A81">
                  <a:hueOff val="0"/>
                  <a:satOff val="0"/>
                  <a:lumOff val="0"/>
                  <a:alphaOff val="0"/>
                </a:srgbClr>
              </a:solidFill>
              <a:latin typeface="仿宋" pitchFamily="49" charset="-122"/>
              <a:ea typeface="仿宋" pitchFamily="49" charset="-122"/>
              <a:cs typeface="+mn-cs"/>
            </a:rPr>
            <a:t>1.</a:t>
          </a:r>
          <a:r>
            <a:rPr lang="zh-CN" altLang="en-US" sz="2400" b="1" dirty="0" smtClean="0">
              <a:solidFill>
                <a:srgbClr val="0F1A81">
                  <a:hueOff val="0"/>
                  <a:satOff val="0"/>
                  <a:lumOff val="0"/>
                  <a:alphaOff val="0"/>
                </a:srgbClr>
              </a:solidFill>
              <a:latin typeface="仿宋" pitchFamily="49" charset="-122"/>
              <a:ea typeface="仿宋" pitchFamily="49" charset="-122"/>
              <a:cs typeface="+mn-cs"/>
            </a:rPr>
            <a:t>定额补助式</a:t>
          </a:r>
          <a:endParaRPr lang="zh-CN" altLang="en-US" sz="2400" b="1" dirty="0">
            <a:solidFill>
              <a:srgbClr val="0F1A81">
                <a:hueOff val="0"/>
                <a:satOff val="0"/>
                <a:lumOff val="0"/>
                <a:alphaOff val="0"/>
              </a:srgbClr>
            </a:solidFill>
            <a:latin typeface="仿宋" pitchFamily="49" charset="-122"/>
            <a:ea typeface="仿宋" pitchFamily="49" charset="-122"/>
            <a:cs typeface="+mn-cs"/>
          </a:endParaRPr>
        </a:p>
      </dgm:t>
    </dgm:pt>
    <dgm:pt modelId="{DF7AFB2D-8C04-45AF-B5A5-080A20A5EC78}" type="parTrans" cxnId="{DDDED8CA-5745-4722-9D44-9CA48250C9B9}">
      <dgm:prSet/>
      <dgm:spPr/>
      <dgm:t>
        <a:bodyPr/>
        <a:lstStyle/>
        <a:p>
          <a:endParaRPr lang="zh-CN" altLang="en-US"/>
        </a:p>
      </dgm:t>
    </dgm:pt>
    <dgm:pt modelId="{5DB35DD9-95E5-4F06-8E19-BE51B55D11ED}" type="sibTrans" cxnId="{DDDED8CA-5745-4722-9D44-9CA48250C9B9}">
      <dgm:prSet/>
      <dgm:spPr/>
      <dgm:t>
        <a:bodyPr/>
        <a:lstStyle/>
        <a:p>
          <a:endParaRPr lang="zh-CN" altLang="en-US"/>
        </a:p>
      </dgm:t>
    </dgm:pt>
    <dgm:pt modelId="{0C134B59-D809-45C9-86F8-F4A238745D5E}">
      <dgm:prSet phldrT="[文本]" custT="1"/>
      <dgm:spPr>
        <a:xfrm>
          <a:off x="5657247" y="2621848"/>
          <a:ext cx="2570745" cy="763875"/>
        </a:xfrm>
        <a:prstGeom prst="rect">
          <a:avLst/>
        </a:prstGeom>
        <a:solidFill>
          <a:srgbClr val="6CA5D8">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altLang="zh-CN" sz="2400" b="1" dirty="0" smtClean="0">
              <a:solidFill>
                <a:srgbClr val="0F1A81">
                  <a:hueOff val="0"/>
                  <a:satOff val="0"/>
                  <a:lumOff val="0"/>
                  <a:alphaOff val="0"/>
                </a:srgbClr>
              </a:solidFill>
              <a:latin typeface="仿宋" pitchFamily="49" charset="-122"/>
              <a:ea typeface="仿宋" pitchFamily="49" charset="-122"/>
              <a:cs typeface="+mn-cs"/>
            </a:rPr>
            <a:t>2.</a:t>
          </a:r>
          <a:r>
            <a:rPr lang="zh-CN" altLang="en-US" sz="2400" b="1" dirty="0" smtClean="0">
              <a:solidFill>
                <a:srgbClr val="0F1A81">
                  <a:hueOff val="0"/>
                  <a:satOff val="0"/>
                  <a:lumOff val="0"/>
                  <a:alphaOff val="0"/>
                </a:srgbClr>
              </a:solidFill>
              <a:latin typeface="仿宋" pitchFamily="49" charset="-122"/>
              <a:ea typeface="仿宋" pitchFamily="49" charset="-122"/>
              <a:cs typeface="+mn-cs"/>
            </a:rPr>
            <a:t>成本补偿式</a:t>
          </a:r>
          <a:endParaRPr lang="zh-CN" altLang="en-US" sz="2400" b="1" dirty="0">
            <a:solidFill>
              <a:srgbClr val="0F1A81">
                <a:hueOff val="0"/>
                <a:satOff val="0"/>
                <a:lumOff val="0"/>
                <a:alphaOff val="0"/>
              </a:srgbClr>
            </a:solidFill>
            <a:latin typeface="仿宋" pitchFamily="49" charset="-122"/>
            <a:ea typeface="仿宋" pitchFamily="49" charset="-122"/>
            <a:cs typeface="+mn-cs"/>
          </a:endParaRPr>
        </a:p>
      </dgm:t>
    </dgm:pt>
    <dgm:pt modelId="{98EC5A91-7555-4DB3-81B1-09C7F60668EB}" type="parTrans" cxnId="{D5C5E3A2-AFA8-4F89-A58D-F03B8CE1C87D}">
      <dgm:prSet/>
      <dgm:spPr/>
      <dgm:t>
        <a:bodyPr/>
        <a:lstStyle/>
        <a:p>
          <a:endParaRPr lang="zh-CN" altLang="en-US"/>
        </a:p>
      </dgm:t>
    </dgm:pt>
    <dgm:pt modelId="{A7A60501-9240-42B2-A61F-6953889F4E56}" type="sibTrans" cxnId="{D5C5E3A2-AFA8-4F89-A58D-F03B8CE1C87D}">
      <dgm:prSet/>
      <dgm:spPr/>
      <dgm:t>
        <a:bodyPr/>
        <a:lstStyle/>
        <a:p>
          <a:endParaRPr lang="zh-CN" altLang="en-US"/>
        </a:p>
      </dgm:t>
    </dgm:pt>
    <dgm:pt modelId="{85516909-A5A4-4C8E-8054-7465CA10D6C0}" type="pres">
      <dgm:prSet presAssocID="{441D153F-5471-418E-8913-677C400C743F}" presName="list" presStyleCnt="0">
        <dgm:presLayoutVars>
          <dgm:dir/>
          <dgm:animLvl val="lvl"/>
        </dgm:presLayoutVars>
      </dgm:prSet>
      <dgm:spPr/>
      <dgm:t>
        <a:bodyPr/>
        <a:lstStyle/>
        <a:p>
          <a:endParaRPr lang="zh-CN" altLang="en-US"/>
        </a:p>
      </dgm:t>
    </dgm:pt>
    <dgm:pt modelId="{EE1399F8-1D23-4617-8DA1-52CEE258442F}" type="pres">
      <dgm:prSet presAssocID="{333A8574-9F58-4A30-A774-BABADB6EFA56}" presName="posSpace" presStyleCnt="0"/>
      <dgm:spPr/>
      <dgm:t>
        <a:bodyPr/>
        <a:lstStyle/>
        <a:p>
          <a:endParaRPr lang="zh-CN" altLang="en-US"/>
        </a:p>
      </dgm:t>
    </dgm:pt>
    <dgm:pt modelId="{59EF3E70-0A49-4D0B-A253-5C2054E026F0}" type="pres">
      <dgm:prSet presAssocID="{333A8574-9F58-4A30-A774-BABADB6EFA56}" presName="vertFlow" presStyleCnt="0"/>
      <dgm:spPr/>
      <dgm:t>
        <a:bodyPr/>
        <a:lstStyle/>
        <a:p>
          <a:endParaRPr lang="zh-CN" altLang="en-US"/>
        </a:p>
      </dgm:t>
    </dgm:pt>
    <dgm:pt modelId="{96894B52-93C8-4B52-B2ED-0273598D815D}" type="pres">
      <dgm:prSet presAssocID="{333A8574-9F58-4A30-A774-BABADB6EFA56}" presName="topSpace" presStyleCnt="0"/>
      <dgm:spPr/>
      <dgm:t>
        <a:bodyPr/>
        <a:lstStyle/>
        <a:p>
          <a:endParaRPr lang="zh-CN" altLang="en-US"/>
        </a:p>
      </dgm:t>
    </dgm:pt>
    <dgm:pt modelId="{3074414F-E2BB-4BB6-933E-F256572CD20F}" type="pres">
      <dgm:prSet presAssocID="{333A8574-9F58-4A30-A774-BABADB6EFA56}" presName="firstComp" presStyleCnt="0"/>
      <dgm:spPr/>
      <dgm:t>
        <a:bodyPr/>
        <a:lstStyle/>
        <a:p>
          <a:endParaRPr lang="zh-CN" altLang="en-US"/>
        </a:p>
      </dgm:t>
    </dgm:pt>
    <dgm:pt modelId="{8EE6A044-8214-4397-97E9-0C04B3ED7599}" type="pres">
      <dgm:prSet presAssocID="{333A8574-9F58-4A30-A774-BABADB6EFA56}" presName="firstChild" presStyleLbl="bgAccFollowNode1" presStyleIdx="0" presStyleCnt="4" custScaleY="51372"/>
      <dgm:spPr/>
      <dgm:t>
        <a:bodyPr/>
        <a:lstStyle/>
        <a:p>
          <a:endParaRPr lang="zh-CN" altLang="en-US"/>
        </a:p>
      </dgm:t>
    </dgm:pt>
    <dgm:pt modelId="{FEE479BD-E545-4E40-A696-39766DEDF0F5}" type="pres">
      <dgm:prSet presAssocID="{333A8574-9F58-4A30-A774-BABADB6EFA56}" presName="firstChildTx" presStyleLbl="bgAccFollowNode1" presStyleIdx="0" presStyleCnt="4">
        <dgm:presLayoutVars>
          <dgm:bulletEnabled val="1"/>
        </dgm:presLayoutVars>
      </dgm:prSet>
      <dgm:spPr/>
      <dgm:t>
        <a:bodyPr/>
        <a:lstStyle/>
        <a:p>
          <a:endParaRPr lang="zh-CN" altLang="en-US"/>
        </a:p>
      </dgm:t>
    </dgm:pt>
    <dgm:pt modelId="{6837638C-2ECD-4C43-A8C4-F79188490C13}" type="pres">
      <dgm:prSet presAssocID="{341A185E-94EA-42D5-A3AD-E1B270DA7A7D}" presName="comp" presStyleCnt="0"/>
      <dgm:spPr/>
      <dgm:t>
        <a:bodyPr/>
        <a:lstStyle/>
        <a:p>
          <a:endParaRPr lang="zh-CN" altLang="en-US"/>
        </a:p>
      </dgm:t>
    </dgm:pt>
    <dgm:pt modelId="{56B8731A-95C0-41CC-BCBC-F798469D91E9}" type="pres">
      <dgm:prSet presAssocID="{341A185E-94EA-42D5-A3AD-E1B270DA7A7D}" presName="child" presStyleLbl="bgAccFollowNode1" presStyleIdx="1" presStyleCnt="4" custScaleY="41017"/>
      <dgm:spPr/>
      <dgm:t>
        <a:bodyPr/>
        <a:lstStyle/>
        <a:p>
          <a:endParaRPr lang="zh-CN" altLang="en-US"/>
        </a:p>
      </dgm:t>
    </dgm:pt>
    <dgm:pt modelId="{0478BA0D-FED7-485A-A182-BEBF30625B6D}" type="pres">
      <dgm:prSet presAssocID="{341A185E-94EA-42D5-A3AD-E1B270DA7A7D}" presName="childTx" presStyleLbl="bgAccFollowNode1" presStyleIdx="1" presStyleCnt="4">
        <dgm:presLayoutVars>
          <dgm:bulletEnabled val="1"/>
        </dgm:presLayoutVars>
      </dgm:prSet>
      <dgm:spPr/>
      <dgm:t>
        <a:bodyPr/>
        <a:lstStyle/>
        <a:p>
          <a:endParaRPr lang="zh-CN" altLang="en-US"/>
        </a:p>
      </dgm:t>
    </dgm:pt>
    <dgm:pt modelId="{5EF4B631-7C23-496D-BC61-0E1FDB9B3599}" type="pres">
      <dgm:prSet presAssocID="{333A8574-9F58-4A30-A774-BABADB6EFA56}" presName="negSpace" presStyleCnt="0"/>
      <dgm:spPr/>
      <dgm:t>
        <a:bodyPr/>
        <a:lstStyle/>
        <a:p>
          <a:endParaRPr lang="zh-CN" altLang="en-US"/>
        </a:p>
      </dgm:t>
    </dgm:pt>
    <dgm:pt modelId="{9E520D77-F295-4C18-8B07-8E268C5B685F}" type="pres">
      <dgm:prSet presAssocID="{333A8574-9F58-4A30-A774-BABADB6EFA56}" presName="circle" presStyleLbl="node1" presStyleIdx="0" presStyleCnt="2" custLinFactNeighborX="-63" custLinFactNeighborY="902"/>
      <dgm:spPr/>
      <dgm:t>
        <a:bodyPr/>
        <a:lstStyle/>
        <a:p>
          <a:endParaRPr lang="zh-CN" altLang="en-US"/>
        </a:p>
      </dgm:t>
    </dgm:pt>
    <dgm:pt modelId="{D1FC3C2A-54E5-45FA-BF72-1DC1444F56CB}" type="pres">
      <dgm:prSet presAssocID="{A5637C78-5E92-43A3-981F-83849EF3A7B1}" presName="transSpace" presStyleCnt="0"/>
      <dgm:spPr/>
      <dgm:t>
        <a:bodyPr/>
        <a:lstStyle/>
        <a:p>
          <a:endParaRPr lang="zh-CN" altLang="en-US"/>
        </a:p>
      </dgm:t>
    </dgm:pt>
    <dgm:pt modelId="{73676A60-0B55-4808-9DD3-8CA9A8523F38}" type="pres">
      <dgm:prSet presAssocID="{7699725E-A903-4FA4-B1E4-9E71E132F803}" presName="posSpace" presStyleCnt="0"/>
      <dgm:spPr/>
      <dgm:t>
        <a:bodyPr/>
        <a:lstStyle/>
        <a:p>
          <a:endParaRPr lang="zh-CN" altLang="en-US"/>
        </a:p>
      </dgm:t>
    </dgm:pt>
    <dgm:pt modelId="{22CA3AB6-880B-4AE1-9638-C53957E9A14B}" type="pres">
      <dgm:prSet presAssocID="{7699725E-A903-4FA4-B1E4-9E71E132F803}" presName="vertFlow" presStyleCnt="0"/>
      <dgm:spPr/>
      <dgm:t>
        <a:bodyPr/>
        <a:lstStyle/>
        <a:p>
          <a:endParaRPr lang="zh-CN" altLang="en-US"/>
        </a:p>
      </dgm:t>
    </dgm:pt>
    <dgm:pt modelId="{C467FF51-B6D9-434E-AC52-D69FF4B2A1D5}" type="pres">
      <dgm:prSet presAssocID="{7699725E-A903-4FA4-B1E4-9E71E132F803}" presName="topSpace" presStyleCnt="0"/>
      <dgm:spPr/>
      <dgm:t>
        <a:bodyPr/>
        <a:lstStyle/>
        <a:p>
          <a:endParaRPr lang="zh-CN" altLang="en-US"/>
        </a:p>
      </dgm:t>
    </dgm:pt>
    <dgm:pt modelId="{AD318F54-5F65-4E34-8949-566460C6E4E6}" type="pres">
      <dgm:prSet presAssocID="{7699725E-A903-4FA4-B1E4-9E71E132F803}" presName="firstComp" presStyleCnt="0"/>
      <dgm:spPr/>
      <dgm:t>
        <a:bodyPr/>
        <a:lstStyle/>
        <a:p>
          <a:endParaRPr lang="zh-CN" altLang="en-US"/>
        </a:p>
      </dgm:t>
    </dgm:pt>
    <dgm:pt modelId="{564381D0-B9D8-410E-987E-8AA6263872C4}" type="pres">
      <dgm:prSet presAssocID="{7699725E-A903-4FA4-B1E4-9E71E132F803}" presName="firstChild" presStyleLbl="bgAccFollowNode1" presStyleIdx="2" presStyleCnt="4" custScaleY="56239"/>
      <dgm:spPr/>
      <dgm:t>
        <a:bodyPr/>
        <a:lstStyle/>
        <a:p>
          <a:endParaRPr lang="zh-CN" altLang="en-US"/>
        </a:p>
      </dgm:t>
    </dgm:pt>
    <dgm:pt modelId="{31C628E0-29CB-4BD6-B080-4CD08BE0C440}" type="pres">
      <dgm:prSet presAssocID="{7699725E-A903-4FA4-B1E4-9E71E132F803}" presName="firstChildTx" presStyleLbl="bgAccFollowNode1" presStyleIdx="2" presStyleCnt="4">
        <dgm:presLayoutVars>
          <dgm:bulletEnabled val="1"/>
        </dgm:presLayoutVars>
      </dgm:prSet>
      <dgm:spPr/>
      <dgm:t>
        <a:bodyPr/>
        <a:lstStyle/>
        <a:p>
          <a:endParaRPr lang="zh-CN" altLang="en-US"/>
        </a:p>
      </dgm:t>
    </dgm:pt>
    <dgm:pt modelId="{45CBFA06-9C31-4505-8669-4BD9E7E4FAB0}" type="pres">
      <dgm:prSet presAssocID="{0C134B59-D809-45C9-86F8-F4A238745D5E}" presName="comp" presStyleCnt="0"/>
      <dgm:spPr/>
      <dgm:t>
        <a:bodyPr/>
        <a:lstStyle/>
        <a:p>
          <a:endParaRPr lang="zh-CN" altLang="en-US"/>
        </a:p>
      </dgm:t>
    </dgm:pt>
    <dgm:pt modelId="{CB2A60B8-9D0F-42C9-943E-082E0303F5A5}" type="pres">
      <dgm:prSet presAssocID="{0C134B59-D809-45C9-86F8-F4A238745D5E}" presName="child" presStyleLbl="bgAccFollowNode1" presStyleIdx="3" presStyleCnt="4" custScaleY="44549"/>
      <dgm:spPr/>
      <dgm:t>
        <a:bodyPr/>
        <a:lstStyle/>
        <a:p>
          <a:endParaRPr lang="zh-CN" altLang="en-US"/>
        </a:p>
      </dgm:t>
    </dgm:pt>
    <dgm:pt modelId="{85818B1E-C7C5-42A9-9A12-192EAC26468A}" type="pres">
      <dgm:prSet presAssocID="{0C134B59-D809-45C9-86F8-F4A238745D5E}" presName="childTx" presStyleLbl="bgAccFollowNode1" presStyleIdx="3" presStyleCnt="4">
        <dgm:presLayoutVars>
          <dgm:bulletEnabled val="1"/>
        </dgm:presLayoutVars>
      </dgm:prSet>
      <dgm:spPr/>
      <dgm:t>
        <a:bodyPr/>
        <a:lstStyle/>
        <a:p>
          <a:endParaRPr lang="zh-CN" altLang="en-US"/>
        </a:p>
      </dgm:t>
    </dgm:pt>
    <dgm:pt modelId="{A92E54E2-14D3-4A3A-88D9-D5DAAC27E424}" type="pres">
      <dgm:prSet presAssocID="{7699725E-A903-4FA4-B1E4-9E71E132F803}" presName="negSpace" presStyleCnt="0"/>
      <dgm:spPr/>
      <dgm:t>
        <a:bodyPr/>
        <a:lstStyle/>
        <a:p>
          <a:endParaRPr lang="zh-CN" altLang="en-US"/>
        </a:p>
      </dgm:t>
    </dgm:pt>
    <dgm:pt modelId="{47E2A78F-0286-40CF-A94B-3AD2A2AC2040}" type="pres">
      <dgm:prSet presAssocID="{7699725E-A903-4FA4-B1E4-9E71E132F803}" presName="circle" presStyleLbl="node1" presStyleIdx="1" presStyleCnt="2"/>
      <dgm:spPr/>
      <dgm:t>
        <a:bodyPr/>
        <a:lstStyle/>
        <a:p>
          <a:endParaRPr lang="zh-CN" altLang="en-US"/>
        </a:p>
      </dgm:t>
    </dgm:pt>
  </dgm:ptLst>
  <dgm:cxnLst>
    <dgm:cxn modelId="{62C3E62C-D3A2-4C45-8472-DEC84DBADFCD}" srcId="{333A8574-9F58-4A30-A774-BABADB6EFA56}" destId="{6FA241B0-D6C4-411A-8895-3141231051AA}" srcOrd="0" destOrd="0" parTransId="{48A1935C-E307-4258-BF76-670073F12D3A}" sibTransId="{2AE863A6-23FA-40D2-AD26-3C4FEF840432}"/>
    <dgm:cxn modelId="{1CF28AB5-3253-47C6-BFD2-817104193AC5}" type="presOf" srcId="{6FA241B0-D6C4-411A-8895-3141231051AA}" destId="{FEE479BD-E545-4E40-A696-39766DEDF0F5}" srcOrd="1" destOrd="0" presId="urn:microsoft.com/office/officeart/2005/8/layout/hList9"/>
    <dgm:cxn modelId="{3D68C87B-6A40-4095-AEFD-9D08FC70DB7C}" srcId="{333A8574-9F58-4A30-A774-BABADB6EFA56}" destId="{341A185E-94EA-42D5-A3AD-E1B270DA7A7D}" srcOrd="1" destOrd="0" parTransId="{8C994AFE-C666-4DFB-8E52-BDCFB775D494}" sibTransId="{8F874CDA-3DC9-42DE-83A2-F6DEE3F40169}"/>
    <dgm:cxn modelId="{DDDED8CA-5745-4722-9D44-9CA48250C9B9}" srcId="{7699725E-A903-4FA4-B1E4-9E71E132F803}" destId="{D7BFF65B-E444-4358-AB19-E2FE15A07160}" srcOrd="0" destOrd="0" parTransId="{DF7AFB2D-8C04-45AF-B5A5-080A20A5EC78}" sibTransId="{5DB35DD9-95E5-4F06-8E19-BE51B55D11ED}"/>
    <dgm:cxn modelId="{6CD642D4-A48D-44F2-9F84-724429464815}" type="presOf" srcId="{441D153F-5471-418E-8913-677C400C743F}" destId="{85516909-A5A4-4C8E-8054-7465CA10D6C0}" srcOrd="0" destOrd="0" presId="urn:microsoft.com/office/officeart/2005/8/layout/hList9"/>
    <dgm:cxn modelId="{9CBE5D15-688E-4BAC-A5A7-3AD2FC36C34E}" type="presOf" srcId="{6FA241B0-D6C4-411A-8895-3141231051AA}" destId="{8EE6A044-8214-4397-97E9-0C04B3ED7599}" srcOrd="0" destOrd="0" presId="urn:microsoft.com/office/officeart/2005/8/layout/hList9"/>
    <dgm:cxn modelId="{CE912B7A-CF02-40AD-A2C3-2536F211C475}" type="presOf" srcId="{0C134B59-D809-45C9-86F8-F4A238745D5E}" destId="{85818B1E-C7C5-42A9-9A12-192EAC26468A}" srcOrd="1" destOrd="0" presId="urn:microsoft.com/office/officeart/2005/8/layout/hList9"/>
    <dgm:cxn modelId="{197277EA-15D3-445E-A644-E2C98F9F764E}" srcId="{441D153F-5471-418E-8913-677C400C743F}" destId="{333A8574-9F58-4A30-A774-BABADB6EFA56}" srcOrd="0" destOrd="0" parTransId="{8BC758A7-6BFF-4E78-A061-4F8260813A6D}" sibTransId="{A5637C78-5E92-43A3-981F-83849EF3A7B1}"/>
    <dgm:cxn modelId="{5F4EBEF2-D10E-4B2C-BBF0-66404FD6DED7}" srcId="{441D153F-5471-418E-8913-677C400C743F}" destId="{7699725E-A903-4FA4-B1E4-9E71E132F803}" srcOrd="1" destOrd="0" parTransId="{D1801F75-02B7-455E-80BA-7F2091D6E495}" sibTransId="{8FA00E91-F860-483F-9B9D-C26A50D13324}"/>
    <dgm:cxn modelId="{E4FC3719-CF06-40B2-93CF-E14A10F4FEB0}" type="presOf" srcId="{341A185E-94EA-42D5-A3AD-E1B270DA7A7D}" destId="{0478BA0D-FED7-485A-A182-BEBF30625B6D}" srcOrd="1" destOrd="0" presId="urn:microsoft.com/office/officeart/2005/8/layout/hList9"/>
    <dgm:cxn modelId="{4EDBB73B-21A7-4E7F-B95C-ECBA93E89FEE}" type="presOf" srcId="{D7BFF65B-E444-4358-AB19-E2FE15A07160}" destId="{564381D0-B9D8-410E-987E-8AA6263872C4}" srcOrd="0" destOrd="0" presId="urn:microsoft.com/office/officeart/2005/8/layout/hList9"/>
    <dgm:cxn modelId="{B7D41794-B42A-4FAA-A9CA-26EC9D20D1C2}" type="presOf" srcId="{341A185E-94EA-42D5-A3AD-E1B270DA7A7D}" destId="{56B8731A-95C0-41CC-BCBC-F798469D91E9}" srcOrd="0" destOrd="0" presId="urn:microsoft.com/office/officeart/2005/8/layout/hList9"/>
    <dgm:cxn modelId="{9C88CC3A-DF7B-4A84-9864-CD4D1ED1F0D4}" type="presOf" srcId="{0C134B59-D809-45C9-86F8-F4A238745D5E}" destId="{CB2A60B8-9D0F-42C9-943E-082E0303F5A5}" srcOrd="0" destOrd="0" presId="urn:microsoft.com/office/officeart/2005/8/layout/hList9"/>
    <dgm:cxn modelId="{2F070224-3CA8-4B48-8734-420DE0F5F656}" type="presOf" srcId="{333A8574-9F58-4A30-A774-BABADB6EFA56}" destId="{9E520D77-F295-4C18-8B07-8E268C5B685F}" srcOrd="0" destOrd="0" presId="urn:microsoft.com/office/officeart/2005/8/layout/hList9"/>
    <dgm:cxn modelId="{D5C5E3A2-AFA8-4F89-A58D-F03B8CE1C87D}" srcId="{7699725E-A903-4FA4-B1E4-9E71E132F803}" destId="{0C134B59-D809-45C9-86F8-F4A238745D5E}" srcOrd="1" destOrd="0" parTransId="{98EC5A91-7555-4DB3-81B1-09C7F60668EB}" sibTransId="{A7A60501-9240-42B2-A61F-6953889F4E56}"/>
    <dgm:cxn modelId="{5854E42D-F523-466B-929C-77F51F4F3D80}" type="presOf" srcId="{7699725E-A903-4FA4-B1E4-9E71E132F803}" destId="{47E2A78F-0286-40CF-A94B-3AD2A2AC2040}" srcOrd="0" destOrd="0" presId="urn:microsoft.com/office/officeart/2005/8/layout/hList9"/>
    <dgm:cxn modelId="{B137D35C-9B0D-44BA-98CC-F97C04FFA1AD}" type="presOf" srcId="{D7BFF65B-E444-4358-AB19-E2FE15A07160}" destId="{31C628E0-29CB-4BD6-B080-4CD08BE0C440}" srcOrd="1" destOrd="0" presId="urn:microsoft.com/office/officeart/2005/8/layout/hList9"/>
    <dgm:cxn modelId="{620521E1-A565-4135-953F-0A4898217FE5}" type="presParOf" srcId="{85516909-A5A4-4C8E-8054-7465CA10D6C0}" destId="{EE1399F8-1D23-4617-8DA1-52CEE258442F}" srcOrd="0" destOrd="0" presId="urn:microsoft.com/office/officeart/2005/8/layout/hList9"/>
    <dgm:cxn modelId="{099852EF-7052-4237-9F38-926CECD2537D}" type="presParOf" srcId="{85516909-A5A4-4C8E-8054-7465CA10D6C0}" destId="{59EF3E70-0A49-4D0B-A253-5C2054E026F0}" srcOrd="1" destOrd="0" presId="urn:microsoft.com/office/officeart/2005/8/layout/hList9"/>
    <dgm:cxn modelId="{3DC51E28-5934-47BF-8F0F-BA441DBCB3E3}" type="presParOf" srcId="{59EF3E70-0A49-4D0B-A253-5C2054E026F0}" destId="{96894B52-93C8-4B52-B2ED-0273598D815D}" srcOrd="0" destOrd="0" presId="urn:microsoft.com/office/officeart/2005/8/layout/hList9"/>
    <dgm:cxn modelId="{1CEC9720-B6E9-4B64-8F07-817BA694E1D1}" type="presParOf" srcId="{59EF3E70-0A49-4D0B-A253-5C2054E026F0}" destId="{3074414F-E2BB-4BB6-933E-F256572CD20F}" srcOrd="1" destOrd="0" presId="urn:microsoft.com/office/officeart/2005/8/layout/hList9"/>
    <dgm:cxn modelId="{4712F4DC-3A4F-4C32-A3BA-7E58EA45CCCA}" type="presParOf" srcId="{3074414F-E2BB-4BB6-933E-F256572CD20F}" destId="{8EE6A044-8214-4397-97E9-0C04B3ED7599}" srcOrd="0" destOrd="0" presId="urn:microsoft.com/office/officeart/2005/8/layout/hList9"/>
    <dgm:cxn modelId="{A7815045-F4DA-46E1-8A6B-DEC551801C80}" type="presParOf" srcId="{3074414F-E2BB-4BB6-933E-F256572CD20F}" destId="{FEE479BD-E545-4E40-A696-39766DEDF0F5}" srcOrd="1" destOrd="0" presId="urn:microsoft.com/office/officeart/2005/8/layout/hList9"/>
    <dgm:cxn modelId="{B066F55C-9D36-46E6-B79C-63A153BC0310}" type="presParOf" srcId="{59EF3E70-0A49-4D0B-A253-5C2054E026F0}" destId="{6837638C-2ECD-4C43-A8C4-F79188490C13}" srcOrd="2" destOrd="0" presId="urn:microsoft.com/office/officeart/2005/8/layout/hList9"/>
    <dgm:cxn modelId="{D5B3F2D0-3DF7-4E9B-8BDD-678578B8B83B}" type="presParOf" srcId="{6837638C-2ECD-4C43-A8C4-F79188490C13}" destId="{56B8731A-95C0-41CC-BCBC-F798469D91E9}" srcOrd="0" destOrd="0" presId="urn:microsoft.com/office/officeart/2005/8/layout/hList9"/>
    <dgm:cxn modelId="{BC9EF048-4915-4E0B-810E-824C030A1DD2}" type="presParOf" srcId="{6837638C-2ECD-4C43-A8C4-F79188490C13}" destId="{0478BA0D-FED7-485A-A182-BEBF30625B6D}" srcOrd="1" destOrd="0" presId="urn:microsoft.com/office/officeart/2005/8/layout/hList9"/>
    <dgm:cxn modelId="{2357725F-FA51-41E8-87E5-EC8EE279D615}" type="presParOf" srcId="{85516909-A5A4-4C8E-8054-7465CA10D6C0}" destId="{5EF4B631-7C23-496D-BC61-0E1FDB9B3599}" srcOrd="2" destOrd="0" presId="urn:microsoft.com/office/officeart/2005/8/layout/hList9"/>
    <dgm:cxn modelId="{D2E3051F-9A0B-4EF9-9207-298A914DA99B}" type="presParOf" srcId="{85516909-A5A4-4C8E-8054-7465CA10D6C0}" destId="{9E520D77-F295-4C18-8B07-8E268C5B685F}" srcOrd="3" destOrd="0" presId="urn:microsoft.com/office/officeart/2005/8/layout/hList9"/>
    <dgm:cxn modelId="{D9CB1A27-0D94-4C79-801D-631BF9EB7CFF}" type="presParOf" srcId="{85516909-A5A4-4C8E-8054-7465CA10D6C0}" destId="{D1FC3C2A-54E5-45FA-BF72-1DC1444F56CB}" srcOrd="4" destOrd="0" presId="urn:microsoft.com/office/officeart/2005/8/layout/hList9"/>
    <dgm:cxn modelId="{D11196BD-14DB-4A56-90E0-8AD8F7275A59}" type="presParOf" srcId="{85516909-A5A4-4C8E-8054-7465CA10D6C0}" destId="{73676A60-0B55-4808-9DD3-8CA9A8523F38}" srcOrd="5" destOrd="0" presId="urn:microsoft.com/office/officeart/2005/8/layout/hList9"/>
    <dgm:cxn modelId="{EA7535B0-9756-4351-8DCB-1E89C8FD74CD}" type="presParOf" srcId="{85516909-A5A4-4C8E-8054-7465CA10D6C0}" destId="{22CA3AB6-880B-4AE1-9638-C53957E9A14B}" srcOrd="6" destOrd="0" presId="urn:microsoft.com/office/officeart/2005/8/layout/hList9"/>
    <dgm:cxn modelId="{57362AAA-DA2F-47BF-9B63-ECDD5D79C2A8}" type="presParOf" srcId="{22CA3AB6-880B-4AE1-9638-C53957E9A14B}" destId="{C467FF51-B6D9-434E-AC52-D69FF4B2A1D5}" srcOrd="0" destOrd="0" presId="urn:microsoft.com/office/officeart/2005/8/layout/hList9"/>
    <dgm:cxn modelId="{E3171AD3-6F93-4C8E-9590-ADFFCF9C659C}" type="presParOf" srcId="{22CA3AB6-880B-4AE1-9638-C53957E9A14B}" destId="{AD318F54-5F65-4E34-8949-566460C6E4E6}" srcOrd="1" destOrd="0" presId="urn:microsoft.com/office/officeart/2005/8/layout/hList9"/>
    <dgm:cxn modelId="{596E7B3F-1501-4A6B-B220-0F700E3D4492}" type="presParOf" srcId="{AD318F54-5F65-4E34-8949-566460C6E4E6}" destId="{564381D0-B9D8-410E-987E-8AA6263872C4}" srcOrd="0" destOrd="0" presId="urn:microsoft.com/office/officeart/2005/8/layout/hList9"/>
    <dgm:cxn modelId="{EE522E13-0A1C-4972-B7FB-D8BFDD7A8EF3}" type="presParOf" srcId="{AD318F54-5F65-4E34-8949-566460C6E4E6}" destId="{31C628E0-29CB-4BD6-B080-4CD08BE0C440}" srcOrd="1" destOrd="0" presId="urn:microsoft.com/office/officeart/2005/8/layout/hList9"/>
    <dgm:cxn modelId="{7B538B24-332A-4D40-B552-541D2579E4C3}" type="presParOf" srcId="{22CA3AB6-880B-4AE1-9638-C53957E9A14B}" destId="{45CBFA06-9C31-4505-8669-4BD9E7E4FAB0}" srcOrd="2" destOrd="0" presId="urn:microsoft.com/office/officeart/2005/8/layout/hList9"/>
    <dgm:cxn modelId="{D3436702-1622-4A06-9A88-E12A3215444D}" type="presParOf" srcId="{45CBFA06-9C31-4505-8669-4BD9E7E4FAB0}" destId="{CB2A60B8-9D0F-42C9-943E-082E0303F5A5}" srcOrd="0" destOrd="0" presId="urn:microsoft.com/office/officeart/2005/8/layout/hList9"/>
    <dgm:cxn modelId="{79332AFA-5A75-4166-B83E-D99D6390D8FC}" type="presParOf" srcId="{45CBFA06-9C31-4505-8669-4BD9E7E4FAB0}" destId="{85818B1E-C7C5-42A9-9A12-192EAC26468A}" srcOrd="1" destOrd="0" presId="urn:microsoft.com/office/officeart/2005/8/layout/hList9"/>
    <dgm:cxn modelId="{FF5840A9-FD89-4D17-BDB5-A615F942C16F}" type="presParOf" srcId="{85516909-A5A4-4C8E-8054-7465CA10D6C0}" destId="{A92E54E2-14D3-4A3A-88D9-D5DAAC27E424}" srcOrd="7" destOrd="0" presId="urn:microsoft.com/office/officeart/2005/8/layout/hList9"/>
    <dgm:cxn modelId="{AECA29A0-E94E-4C37-837E-172D4F4EA037}" type="presParOf" srcId="{85516909-A5A4-4C8E-8054-7465CA10D6C0}" destId="{47E2A78F-0286-40CF-A94B-3AD2A2AC2040}"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E6A044-8214-4397-97E9-0C04B3ED7599}">
      <dsp:nvSpPr>
        <dsp:cNvPr id="0" name=""/>
        <dsp:cNvSpPr/>
      </dsp:nvSpPr>
      <dsp:spPr>
        <a:xfrm>
          <a:off x="1277470" y="1475242"/>
          <a:ext cx="2392453" cy="819777"/>
        </a:xfrm>
        <a:prstGeom prst="rect">
          <a:avLst/>
        </a:prstGeom>
        <a:solidFill>
          <a:srgbClr val="6CA5D8">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rgbClr val="0F1A81">
                  <a:hueOff val="0"/>
                  <a:satOff val="0"/>
                  <a:lumOff val="0"/>
                  <a:alphaOff val="0"/>
                </a:srgbClr>
              </a:solidFill>
              <a:latin typeface="仿宋" pitchFamily="49" charset="-122"/>
              <a:ea typeface="仿宋" pitchFamily="49" charset="-122"/>
              <a:cs typeface="+mn-cs"/>
            </a:rPr>
            <a:t>1.</a:t>
          </a:r>
          <a:r>
            <a:rPr lang="zh-CN" altLang="en-US" sz="2400" b="1" kern="1200" dirty="0" smtClean="0">
              <a:solidFill>
                <a:srgbClr val="0F1A81">
                  <a:hueOff val="0"/>
                  <a:satOff val="0"/>
                  <a:lumOff val="0"/>
                  <a:alphaOff val="0"/>
                </a:srgbClr>
              </a:solidFill>
              <a:latin typeface="仿宋" pitchFamily="49" charset="-122"/>
              <a:ea typeface="仿宋" pitchFamily="49" charset="-122"/>
              <a:cs typeface="+mn-cs"/>
            </a:rPr>
            <a:t>定额补助式</a:t>
          </a:r>
          <a:endParaRPr lang="zh-CN" altLang="en-US" sz="2400" b="1" kern="1200" dirty="0">
            <a:solidFill>
              <a:srgbClr val="0F1A81">
                <a:hueOff val="0"/>
                <a:satOff val="0"/>
                <a:lumOff val="0"/>
                <a:alphaOff val="0"/>
              </a:srgbClr>
            </a:solidFill>
            <a:latin typeface="仿宋" pitchFamily="49" charset="-122"/>
            <a:ea typeface="仿宋" pitchFamily="49" charset="-122"/>
            <a:cs typeface="+mn-cs"/>
          </a:endParaRPr>
        </a:p>
      </dsp:txBody>
      <dsp:txXfrm>
        <a:off x="1660263" y="1475242"/>
        <a:ext cx="2009660" cy="819777"/>
      </dsp:txXfrm>
    </dsp:sp>
    <dsp:sp modelId="{56B8731A-95C0-41CC-BCBC-F798469D91E9}">
      <dsp:nvSpPr>
        <dsp:cNvPr id="0" name=""/>
        <dsp:cNvSpPr/>
      </dsp:nvSpPr>
      <dsp:spPr>
        <a:xfrm>
          <a:off x="1277470" y="2295019"/>
          <a:ext cx="2392453" cy="654535"/>
        </a:xfrm>
        <a:prstGeom prst="rect">
          <a:avLst/>
        </a:prstGeom>
        <a:solidFill>
          <a:srgbClr val="6CA5D8">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rgbClr val="0F1A81">
                  <a:hueOff val="0"/>
                  <a:satOff val="0"/>
                  <a:lumOff val="0"/>
                  <a:alphaOff val="0"/>
                </a:srgbClr>
              </a:solidFill>
              <a:latin typeface="仿宋" pitchFamily="49" charset="-122"/>
              <a:ea typeface="仿宋" pitchFamily="49" charset="-122"/>
              <a:cs typeface="+mn-cs"/>
            </a:rPr>
            <a:t>2.</a:t>
          </a:r>
          <a:r>
            <a:rPr lang="zh-CN" altLang="en-US" sz="2400" b="1" kern="1200" dirty="0" smtClean="0">
              <a:solidFill>
                <a:srgbClr val="0F1A81">
                  <a:hueOff val="0"/>
                  <a:satOff val="0"/>
                  <a:lumOff val="0"/>
                  <a:alphaOff val="0"/>
                </a:srgbClr>
              </a:solidFill>
              <a:latin typeface="仿宋" pitchFamily="49" charset="-122"/>
              <a:ea typeface="仿宋" pitchFamily="49" charset="-122"/>
              <a:cs typeface="+mn-cs"/>
            </a:rPr>
            <a:t>成本补偿式</a:t>
          </a:r>
          <a:endParaRPr lang="zh-CN" altLang="en-US" sz="2400" b="1" kern="1200" dirty="0">
            <a:solidFill>
              <a:srgbClr val="0F1A81">
                <a:hueOff val="0"/>
                <a:satOff val="0"/>
                <a:lumOff val="0"/>
                <a:alphaOff val="0"/>
              </a:srgbClr>
            </a:solidFill>
            <a:latin typeface="仿宋" pitchFamily="49" charset="-122"/>
            <a:ea typeface="仿宋" pitchFamily="49" charset="-122"/>
            <a:cs typeface="+mn-cs"/>
          </a:endParaRPr>
        </a:p>
      </dsp:txBody>
      <dsp:txXfrm>
        <a:off x="1660263" y="2295019"/>
        <a:ext cx="2009660" cy="654535"/>
      </dsp:txXfrm>
    </dsp:sp>
    <dsp:sp modelId="{9E520D77-F295-4C18-8B07-8E268C5B685F}">
      <dsp:nvSpPr>
        <dsp:cNvPr id="0" name=""/>
        <dsp:cNvSpPr/>
      </dsp:nvSpPr>
      <dsp:spPr>
        <a:xfrm>
          <a:off x="0" y="851641"/>
          <a:ext cx="1594968" cy="1594968"/>
        </a:xfrm>
        <a:prstGeom prst="ellipse">
          <a:avLst/>
        </a:prstGeom>
        <a:solidFill>
          <a:srgbClr val="6CA5D8">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zh-CN" altLang="en-US" sz="2500" kern="1200" dirty="0" smtClean="0">
              <a:solidFill>
                <a:srgbClr val="FFFFFF"/>
              </a:solidFill>
              <a:latin typeface="Verdana"/>
              <a:ea typeface="+mn-ea"/>
              <a:cs typeface="+mn-cs"/>
            </a:rPr>
            <a:t>自然科学基金项目</a:t>
          </a:r>
          <a:endParaRPr lang="zh-CN" altLang="en-US" sz="2500" kern="1200" dirty="0">
            <a:solidFill>
              <a:srgbClr val="FFFFFF"/>
            </a:solidFill>
            <a:latin typeface="Verdana"/>
            <a:ea typeface="+mn-ea"/>
            <a:cs typeface="+mn-cs"/>
          </a:endParaRPr>
        </a:p>
      </dsp:txBody>
      <dsp:txXfrm>
        <a:off x="0" y="851641"/>
        <a:ext cx="1594968" cy="1594968"/>
      </dsp:txXfrm>
    </dsp:sp>
    <dsp:sp modelId="{564381D0-B9D8-410E-987E-8AA6263872C4}">
      <dsp:nvSpPr>
        <dsp:cNvPr id="0" name=""/>
        <dsp:cNvSpPr/>
      </dsp:nvSpPr>
      <dsp:spPr>
        <a:xfrm>
          <a:off x="5264892" y="1475242"/>
          <a:ext cx="2392453" cy="897443"/>
        </a:xfrm>
        <a:prstGeom prst="rect">
          <a:avLst/>
        </a:prstGeom>
        <a:solidFill>
          <a:srgbClr val="6CA5D8">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rgbClr val="0F1A81">
                  <a:hueOff val="0"/>
                  <a:satOff val="0"/>
                  <a:lumOff val="0"/>
                  <a:alphaOff val="0"/>
                </a:srgbClr>
              </a:solidFill>
              <a:latin typeface="仿宋" pitchFamily="49" charset="-122"/>
              <a:ea typeface="仿宋" pitchFamily="49" charset="-122"/>
              <a:cs typeface="+mn-cs"/>
            </a:rPr>
            <a:t>1.</a:t>
          </a:r>
          <a:r>
            <a:rPr lang="zh-CN" altLang="en-US" sz="2400" b="1" kern="1200" dirty="0" smtClean="0">
              <a:solidFill>
                <a:srgbClr val="0F1A81">
                  <a:hueOff val="0"/>
                  <a:satOff val="0"/>
                  <a:lumOff val="0"/>
                  <a:alphaOff val="0"/>
                </a:srgbClr>
              </a:solidFill>
              <a:latin typeface="仿宋" pitchFamily="49" charset="-122"/>
              <a:ea typeface="仿宋" pitchFamily="49" charset="-122"/>
              <a:cs typeface="+mn-cs"/>
            </a:rPr>
            <a:t>定额补助式</a:t>
          </a:r>
          <a:endParaRPr lang="zh-CN" altLang="en-US" sz="2400" b="1" kern="1200" dirty="0">
            <a:solidFill>
              <a:srgbClr val="0F1A81">
                <a:hueOff val="0"/>
                <a:satOff val="0"/>
                <a:lumOff val="0"/>
                <a:alphaOff val="0"/>
              </a:srgbClr>
            </a:solidFill>
            <a:latin typeface="仿宋" pitchFamily="49" charset="-122"/>
            <a:ea typeface="仿宋" pitchFamily="49" charset="-122"/>
            <a:cs typeface="+mn-cs"/>
          </a:endParaRPr>
        </a:p>
      </dsp:txBody>
      <dsp:txXfrm>
        <a:off x="5647685" y="1475242"/>
        <a:ext cx="2009660" cy="897443"/>
      </dsp:txXfrm>
    </dsp:sp>
    <dsp:sp modelId="{CB2A60B8-9D0F-42C9-943E-082E0303F5A5}">
      <dsp:nvSpPr>
        <dsp:cNvPr id="0" name=""/>
        <dsp:cNvSpPr/>
      </dsp:nvSpPr>
      <dsp:spPr>
        <a:xfrm>
          <a:off x="5264892" y="2372685"/>
          <a:ext cx="2392453" cy="710897"/>
        </a:xfrm>
        <a:prstGeom prst="rect">
          <a:avLst/>
        </a:prstGeom>
        <a:solidFill>
          <a:srgbClr val="6CA5D8">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rgbClr val="0F1A81">
                  <a:hueOff val="0"/>
                  <a:satOff val="0"/>
                  <a:lumOff val="0"/>
                  <a:alphaOff val="0"/>
                </a:srgbClr>
              </a:solidFill>
              <a:latin typeface="仿宋" pitchFamily="49" charset="-122"/>
              <a:ea typeface="仿宋" pitchFamily="49" charset="-122"/>
              <a:cs typeface="+mn-cs"/>
            </a:rPr>
            <a:t>2.</a:t>
          </a:r>
          <a:r>
            <a:rPr lang="zh-CN" altLang="en-US" sz="2400" b="1" kern="1200" dirty="0" smtClean="0">
              <a:solidFill>
                <a:srgbClr val="0F1A81">
                  <a:hueOff val="0"/>
                  <a:satOff val="0"/>
                  <a:lumOff val="0"/>
                  <a:alphaOff val="0"/>
                </a:srgbClr>
              </a:solidFill>
              <a:latin typeface="仿宋" pitchFamily="49" charset="-122"/>
              <a:ea typeface="仿宋" pitchFamily="49" charset="-122"/>
              <a:cs typeface="+mn-cs"/>
            </a:rPr>
            <a:t>成本补偿式</a:t>
          </a:r>
          <a:endParaRPr lang="zh-CN" altLang="en-US" sz="2400" b="1" kern="1200" dirty="0">
            <a:solidFill>
              <a:srgbClr val="0F1A81">
                <a:hueOff val="0"/>
                <a:satOff val="0"/>
                <a:lumOff val="0"/>
                <a:alphaOff val="0"/>
              </a:srgbClr>
            </a:solidFill>
            <a:latin typeface="仿宋" pitchFamily="49" charset="-122"/>
            <a:ea typeface="仿宋" pitchFamily="49" charset="-122"/>
            <a:cs typeface="+mn-cs"/>
          </a:endParaRPr>
        </a:p>
      </dsp:txBody>
      <dsp:txXfrm>
        <a:off x="5647685" y="2372685"/>
        <a:ext cx="2009660" cy="710897"/>
      </dsp:txXfrm>
    </dsp:sp>
    <dsp:sp modelId="{47E2A78F-0286-40CF-A94B-3AD2A2AC2040}">
      <dsp:nvSpPr>
        <dsp:cNvPr id="0" name=""/>
        <dsp:cNvSpPr/>
      </dsp:nvSpPr>
      <dsp:spPr>
        <a:xfrm>
          <a:off x="3988917" y="837254"/>
          <a:ext cx="1594968" cy="1594968"/>
        </a:xfrm>
        <a:prstGeom prst="ellipse">
          <a:avLst/>
        </a:prstGeom>
        <a:solidFill>
          <a:srgbClr val="6CA5D8">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zh-CN" altLang="en-US" sz="2500" kern="1200" dirty="0" smtClean="0">
              <a:solidFill>
                <a:srgbClr val="FFFFFF"/>
              </a:solidFill>
              <a:latin typeface="Verdana"/>
              <a:ea typeface="+mn-ea"/>
              <a:cs typeface="+mn-cs"/>
            </a:rPr>
            <a:t>项目资金预算表</a:t>
          </a:r>
          <a:endParaRPr lang="zh-CN" altLang="en-US" sz="2500" kern="1200" dirty="0">
            <a:solidFill>
              <a:srgbClr val="FFFFFF"/>
            </a:solidFill>
            <a:latin typeface="Verdana"/>
            <a:ea typeface="+mn-ea"/>
            <a:cs typeface="+mn-cs"/>
          </a:endParaRPr>
        </a:p>
      </dsp:txBody>
      <dsp:txXfrm>
        <a:off x="3988917" y="837254"/>
        <a:ext cx="1594968" cy="159496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DE1093E5-7CEB-40C1-919B-822D71D695F0}" type="datetimeFigureOut">
              <a:rPr lang="zh-CN" altLang="en-US"/>
              <a:pPr>
                <a:defRPr/>
              </a:pPr>
              <a:t>2015-1-5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66A6D66E-9B70-4743-A28B-D5FE9A9BEE4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70537E3-0338-47B0-988F-011E39E93476}" type="datetimeFigureOut">
              <a:rPr lang="zh-CN" altLang="en-US"/>
              <a:pPr>
                <a:defRPr/>
              </a:pPr>
              <a:t>2015-1-5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1E073552-8BE3-423F-9422-0669252DFE9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TextEdit="1"/>
          </p:cNvSpPr>
          <p:nvPr>
            <p:ph type="sldImg"/>
          </p:nvPr>
        </p:nvSpPr>
        <p:spPr bwMode="auto">
          <a:noFill/>
          <a:ln>
            <a:solidFill>
              <a:srgbClr val="000000"/>
            </a:solidFill>
            <a:miter lim="800000"/>
            <a:headEnd/>
            <a:tailEnd/>
          </a:ln>
        </p:spPr>
      </p:sp>
      <p:sp>
        <p:nvSpPr>
          <p:cNvPr id="2928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p:spPr>
      </p:sp>
      <p:sp>
        <p:nvSpPr>
          <p:cNvPr id="17715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noFill/>
          <a:ln>
            <a:solidFill>
              <a:srgbClr val="000000"/>
            </a:solidFill>
            <a:miter lim="800000"/>
            <a:headEnd/>
            <a:tailEnd/>
          </a:ln>
        </p:spPr>
      </p:sp>
      <p:sp>
        <p:nvSpPr>
          <p:cNvPr id="17817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noFill/>
          <a:ln>
            <a:solidFill>
              <a:srgbClr val="000000"/>
            </a:solidFill>
            <a:miter lim="800000"/>
            <a:headEnd/>
            <a:tailEnd/>
          </a:ln>
        </p:spPr>
      </p:sp>
      <p:sp>
        <p:nvSpPr>
          <p:cNvPr id="17920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18022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p:spPr>
      </p:sp>
      <p:sp>
        <p:nvSpPr>
          <p:cNvPr id="18125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p:spPr>
      </p:sp>
      <p:sp>
        <p:nvSpPr>
          <p:cNvPr id="18227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p:spPr>
      </p:sp>
      <p:sp>
        <p:nvSpPr>
          <p:cNvPr id="18432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TextEdit="1"/>
          </p:cNvSpPr>
          <p:nvPr>
            <p:ph type="sldImg"/>
          </p:nvPr>
        </p:nvSpPr>
        <p:spPr bwMode="auto">
          <a:noFill/>
          <a:ln>
            <a:solidFill>
              <a:srgbClr val="000000"/>
            </a:solidFill>
            <a:miter lim="800000"/>
            <a:headEnd/>
            <a:tailEnd/>
          </a:ln>
        </p:spPr>
      </p:sp>
      <p:sp>
        <p:nvSpPr>
          <p:cNvPr id="29389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p:spPr>
      </p:sp>
      <p:sp>
        <p:nvSpPr>
          <p:cNvPr id="18534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p:spPr>
      </p:sp>
      <p:sp>
        <p:nvSpPr>
          <p:cNvPr id="18739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noFill/>
          <a:ln>
            <a:solidFill>
              <a:srgbClr val="000000"/>
            </a:solidFill>
            <a:miter lim="800000"/>
            <a:headEnd/>
            <a:tailEnd/>
          </a:ln>
        </p:spPr>
      </p:sp>
      <p:sp>
        <p:nvSpPr>
          <p:cNvPr id="18841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p:spPr>
      </p:sp>
      <p:sp>
        <p:nvSpPr>
          <p:cNvPr id="18944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p:spPr>
      </p:sp>
      <p:sp>
        <p:nvSpPr>
          <p:cNvPr id="190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p:spPr>
      </p:sp>
      <p:sp>
        <p:nvSpPr>
          <p:cNvPr id="19149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p:spPr>
      </p:sp>
      <p:sp>
        <p:nvSpPr>
          <p:cNvPr id="19251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TextEdit="1"/>
          </p:cNvSpPr>
          <p:nvPr>
            <p:ph type="sldImg"/>
          </p:nvPr>
        </p:nvSpPr>
        <p:spPr bwMode="auto">
          <a:noFill/>
          <a:ln>
            <a:solidFill>
              <a:srgbClr val="000000"/>
            </a:solidFill>
            <a:miter lim="800000"/>
            <a:headEnd/>
            <a:tailEnd/>
          </a:ln>
        </p:spPr>
      </p:sp>
      <p:sp>
        <p:nvSpPr>
          <p:cNvPr id="19353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p:spPr>
      </p:sp>
      <p:sp>
        <p:nvSpPr>
          <p:cNvPr id="19456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p:spPr>
      </p:sp>
      <p:sp>
        <p:nvSpPr>
          <p:cNvPr id="16691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p:spPr>
      </p:sp>
      <p:sp>
        <p:nvSpPr>
          <p:cNvPr id="19558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p:spPr>
      </p:sp>
      <p:sp>
        <p:nvSpPr>
          <p:cNvPr id="19661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p:spPr>
      </p:sp>
      <p:sp>
        <p:nvSpPr>
          <p:cNvPr id="19968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p:spPr>
      </p:sp>
      <p:sp>
        <p:nvSpPr>
          <p:cNvPr id="20070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p:spPr>
      </p:sp>
      <p:sp>
        <p:nvSpPr>
          <p:cNvPr id="20173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p:spPr>
      </p:sp>
      <p:sp>
        <p:nvSpPr>
          <p:cNvPr id="20275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TextEdit="1"/>
          </p:cNvSpPr>
          <p:nvPr>
            <p:ph type="sldImg"/>
          </p:nvPr>
        </p:nvSpPr>
        <p:spPr bwMode="auto">
          <a:noFill/>
          <a:ln>
            <a:solidFill>
              <a:srgbClr val="000000"/>
            </a:solidFill>
            <a:miter lim="800000"/>
            <a:headEnd/>
            <a:tailEnd/>
          </a:ln>
        </p:spPr>
      </p:sp>
      <p:sp>
        <p:nvSpPr>
          <p:cNvPr id="20377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p:spPr>
      </p:sp>
      <p:sp>
        <p:nvSpPr>
          <p:cNvPr id="20480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p:spPr>
      </p:sp>
      <p:sp>
        <p:nvSpPr>
          <p:cNvPr id="20582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p:spPr>
      </p:sp>
      <p:sp>
        <p:nvSpPr>
          <p:cNvPr id="20685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p:spPr>
      </p:sp>
      <p:sp>
        <p:nvSpPr>
          <p:cNvPr id="20787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noFill/>
          <a:ln>
            <a:solidFill>
              <a:srgbClr val="000000"/>
            </a:solidFill>
            <a:miter lim="800000"/>
            <a:headEnd/>
            <a:tailEnd/>
          </a:ln>
        </p:spPr>
      </p:sp>
      <p:sp>
        <p:nvSpPr>
          <p:cNvPr id="20889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TextEdit="1"/>
          </p:cNvSpPr>
          <p:nvPr>
            <p:ph type="sldImg"/>
          </p:nvPr>
        </p:nvSpPr>
        <p:spPr bwMode="auto">
          <a:noFill/>
          <a:ln>
            <a:solidFill>
              <a:srgbClr val="000000"/>
            </a:solidFill>
            <a:miter lim="800000"/>
            <a:headEnd/>
            <a:tailEnd/>
          </a:ln>
        </p:spPr>
      </p:sp>
      <p:sp>
        <p:nvSpPr>
          <p:cNvPr id="21197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p:spPr>
      </p:sp>
      <p:sp>
        <p:nvSpPr>
          <p:cNvPr id="21299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p:spPr>
      </p:sp>
      <p:sp>
        <p:nvSpPr>
          <p:cNvPr id="21401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TextEdit="1"/>
          </p:cNvSpPr>
          <p:nvPr>
            <p:ph type="sldImg"/>
          </p:nvPr>
        </p:nvSpPr>
        <p:spPr bwMode="auto">
          <a:noFill/>
          <a:ln>
            <a:solidFill>
              <a:srgbClr val="000000"/>
            </a:solidFill>
            <a:miter lim="800000"/>
            <a:headEnd/>
            <a:tailEnd/>
          </a:ln>
        </p:spPr>
      </p:sp>
      <p:sp>
        <p:nvSpPr>
          <p:cNvPr id="2160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p:spPr>
      </p:sp>
      <p:sp>
        <p:nvSpPr>
          <p:cNvPr id="21709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p:spPr>
      </p:sp>
      <p:sp>
        <p:nvSpPr>
          <p:cNvPr id="21811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p:spPr>
      </p:sp>
      <p:sp>
        <p:nvSpPr>
          <p:cNvPr id="21913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noFill/>
          <a:ln>
            <a:solidFill>
              <a:srgbClr val="000000"/>
            </a:solidFill>
            <a:miter lim="800000"/>
            <a:headEnd/>
            <a:tailEnd/>
          </a:ln>
        </p:spPr>
      </p:sp>
      <p:sp>
        <p:nvSpPr>
          <p:cNvPr id="22016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noFill/>
          <a:ln>
            <a:solidFill>
              <a:srgbClr val="000000"/>
            </a:solidFill>
            <a:miter lim="800000"/>
            <a:headEnd/>
            <a:tailEnd/>
          </a:ln>
        </p:spPr>
      </p:sp>
      <p:sp>
        <p:nvSpPr>
          <p:cNvPr id="22221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p:spPr>
      </p:sp>
      <p:sp>
        <p:nvSpPr>
          <p:cNvPr id="22323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p:spPr>
      </p:sp>
      <p:sp>
        <p:nvSpPr>
          <p:cNvPr id="22425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p:spPr>
      </p:sp>
      <p:sp>
        <p:nvSpPr>
          <p:cNvPr id="22528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p:spPr>
      </p:sp>
      <p:sp>
        <p:nvSpPr>
          <p:cNvPr id="17101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TextEdit="1"/>
          </p:cNvSpPr>
          <p:nvPr>
            <p:ph type="sldImg"/>
          </p:nvPr>
        </p:nvSpPr>
        <p:spPr bwMode="auto">
          <a:noFill/>
          <a:ln>
            <a:solidFill>
              <a:srgbClr val="000000"/>
            </a:solidFill>
            <a:miter lim="800000"/>
            <a:headEnd/>
            <a:tailEnd/>
          </a:ln>
        </p:spPr>
      </p:sp>
      <p:sp>
        <p:nvSpPr>
          <p:cNvPr id="22630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TextEdit="1"/>
          </p:cNvSpPr>
          <p:nvPr>
            <p:ph type="sldImg"/>
          </p:nvPr>
        </p:nvSpPr>
        <p:spPr bwMode="auto">
          <a:noFill/>
          <a:ln>
            <a:solidFill>
              <a:srgbClr val="000000"/>
            </a:solidFill>
            <a:miter lim="800000"/>
            <a:headEnd/>
            <a:tailEnd/>
          </a:ln>
        </p:spPr>
      </p:sp>
      <p:sp>
        <p:nvSpPr>
          <p:cNvPr id="22733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p:spPr>
      </p:sp>
      <p:sp>
        <p:nvSpPr>
          <p:cNvPr id="22835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p:spPr>
      </p:sp>
      <p:sp>
        <p:nvSpPr>
          <p:cNvPr id="22937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p:spPr>
      </p:sp>
      <p:sp>
        <p:nvSpPr>
          <p:cNvPr id="23040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p:spPr>
      </p:sp>
      <p:sp>
        <p:nvSpPr>
          <p:cNvPr id="23142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p:spPr>
      </p:sp>
      <p:sp>
        <p:nvSpPr>
          <p:cNvPr id="23245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p:spPr>
      </p:sp>
      <p:sp>
        <p:nvSpPr>
          <p:cNvPr id="23347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幻灯片图像占位符 1"/>
          <p:cNvSpPr>
            <a:spLocks noGrp="1" noRot="1" noChangeAspect="1"/>
          </p:cNvSpPr>
          <p:nvPr>
            <p:ph type="sldImg"/>
          </p:nvPr>
        </p:nvSpPr>
        <p:spPr bwMode="auto">
          <a:noFill/>
          <a:ln>
            <a:solidFill>
              <a:srgbClr val="000000"/>
            </a:solidFill>
            <a:miter lim="800000"/>
            <a:headEnd/>
            <a:tailEnd/>
          </a:ln>
        </p:spPr>
      </p:sp>
      <p:sp>
        <p:nvSpPr>
          <p:cNvPr id="1177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77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224BF-FBC5-4EF4-ACB0-87ACE535DB57}" type="slidenum">
              <a:rPr lang="zh-CN" altLang="en-US"/>
              <a:pPr fontAlgn="base">
                <a:spcBef>
                  <a:spcPct val="0"/>
                </a:spcBef>
                <a:spcAft>
                  <a:spcPct val="0"/>
                </a:spcAft>
              </a:pPr>
              <a:t>68</a:t>
            </a:fld>
            <a:endParaRPr lang="en-US"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TextEdit="1"/>
          </p:cNvSpPr>
          <p:nvPr>
            <p:ph type="sldImg"/>
          </p:nvPr>
        </p:nvSpPr>
        <p:spPr bwMode="auto">
          <a:noFill/>
          <a:ln>
            <a:solidFill>
              <a:srgbClr val="000000"/>
            </a:solidFill>
            <a:miter lim="800000"/>
            <a:headEnd/>
            <a:tailEnd/>
          </a:ln>
        </p:spPr>
      </p:sp>
      <p:sp>
        <p:nvSpPr>
          <p:cNvPr id="23449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p:spPr>
      </p:sp>
      <p:sp>
        <p:nvSpPr>
          <p:cNvPr id="23552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TextEdit="1"/>
          </p:cNvSpPr>
          <p:nvPr>
            <p:ph type="sldImg"/>
          </p:nvPr>
        </p:nvSpPr>
        <p:spPr bwMode="auto">
          <a:noFill/>
          <a:ln>
            <a:solidFill>
              <a:srgbClr val="000000"/>
            </a:solidFill>
            <a:miter lim="800000"/>
            <a:headEnd/>
            <a:tailEnd/>
          </a:ln>
        </p:spPr>
      </p:sp>
      <p:sp>
        <p:nvSpPr>
          <p:cNvPr id="23654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p:spPr>
      </p:sp>
      <p:sp>
        <p:nvSpPr>
          <p:cNvPr id="23757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p:spPr>
      </p:sp>
      <p:sp>
        <p:nvSpPr>
          <p:cNvPr id="23859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p:spPr>
      </p:sp>
      <p:sp>
        <p:nvSpPr>
          <p:cNvPr id="23961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TextEdit="1"/>
          </p:cNvSpPr>
          <p:nvPr>
            <p:ph type="sldImg"/>
          </p:nvPr>
        </p:nvSpPr>
        <p:spPr bwMode="auto">
          <a:noFill/>
          <a:ln>
            <a:solidFill>
              <a:srgbClr val="000000"/>
            </a:solidFill>
            <a:miter lim="800000"/>
            <a:headEnd/>
            <a:tailEnd/>
          </a:ln>
        </p:spPr>
      </p:sp>
      <p:sp>
        <p:nvSpPr>
          <p:cNvPr id="24064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p:spPr>
      </p:sp>
      <p:sp>
        <p:nvSpPr>
          <p:cNvPr id="24371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p:spPr>
      </p:sp>
      <p:sp>
        <p:nvSpPr>
          <p:cNvPr id="24473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bwMode="auto">
          <a:noFill/>
          <a:ln>
            <a:solidFill>
              <a:srgbClr val="000000"/>
            </a:solidFill>
            <a:miter lim="800000"/>
            <a:headEnd/>
            <a:tailEnd/>
          </a:ln>
        </p:spPr>
      </p:sp>
      <p:sp>
        <p:nvSpPr>
          <p:cNvPr id="24576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p:spPr>
      </p:sp>
      <p:sp>
        <p:nvSpPr>
          <p:cNvPr id="173059"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p:spPr>
      </p:sp>
      <p:sp>
        <p:nvSpPr>
          <p:cNvPr id="24781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TextEdit="1"/>
          </p:cNvSpPr>
          <p:nvPr>
            <p:ph type="sldImg"/>
          </p:nvPr>
        </p:nvSpPr>
        <p:spPr bwMode="auto">
          <a:noFill/>
          <a:ln>
            <a:solidFill>
              <a:srgbClr val="000000"/>
            </a:solidFill>
            <a:miter lim="800000"/>
            <a:headEnd/>
            <a:tailEnd/>
          </a:ln>
        </p:spPr>
      </p:sp>
      <p:sp>
        <p:nvSpPr>
          <p:cNvPr id="24883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ctrTitle"/>
          </p:nvPr>
        </p:nvSpPr>
        <p:spPr>
          <a:xfrm>
            <a:off x="571472" y="1000108"/>
            <a:ext cx="7858180" cy="1470025"/>
          </a:xfrm>
          <a:prstGeom prst="rect">
            <a:avLst/>
          </a:prstGeom>
        </p:spPr>
        <p:txBody>
          <a:bodyPr/>
          <a:lstStyle>
            <a:lvl1pPr>
              <a:defRPr sz="6000">
                <a:solidFill>
                  <a:schemeClr val="accent2"/>
                </a:solidFill>
                <a:ea typeface="华文隶书" pitchFamily="2" charset="-122"/>
              </a:defRPr>
            </a:lvl1pPr>
          </a:lstStyle>
          <a:p>
            <a:r>
              <a:rPr lang="zh-CN" altLang="en-US"/>
              <a:t>单击此处编辑母版标题样式</a:t>
            </a:r>
          </a:p>
        </p:txBody>
      </p:sp>
      <p:sp>
        <p:nvSpPr>
          <p:cNvPr id="40964" name="Rectangle 4"/>
          <p:cNvSpPr>
            <a:spLocks noGrp="1" noChangeArrowheads="1"/>
          </p:cNvSpPr>
          <p:nvPr>
            <p:ph type="subTitle" idx="1"/>
          </p:nvPr>
        </p:nvSpPr>
        <p:spPr>
          <a:xfrm>
            <a:off x="1403350" y="3286124"/>
            <a:ext cx="6800850" cy="1152525"/>
          </a:xfrm>
        </p:spPr>
        <p:txBody>
          <a:bodyPr/>
          <a:lstStyle>
            <a:lvl1pPr marL="0" indent="0" algn="ctr">
              <a:buFontTx/>
              <a:buNone/>
              <a:defRPr/>
            </a:lvl1pPr>
          </a:lstStyle>
          <a:p>
            <a:r>
              <a:rPr lang="zh-CN" altLang="en-US" dirty="0"/>
              <a:t>单击此处编辑母版副标题样式</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05B22A87-E289-4EC6-AC51-20BAD53E70A8}" type="datetime1">
              <a:rPr lang="zh-CN" altLang="en-US"/>
              <a:pPr>
                <a:defRPr/>
              </a:pPr>
              <a:t>2015-1-5</a:t>
            </a:fld>
            <a:endParaRPr lang="en-US" altLang="zh-CN"/>
          </a:p>
        </p:txBody>
      </p:sp>
      <p:sp>
        <p:nvSpPr>
          <p:cNvPr id="6" name="Rectangle 6"/>
          <p:cNvSpPr>
            <a:spLocks noGrp="1" noChangeArrowheads="1"/>
          </p:cNvSpPr>
          <p:nvPr>
            <p:ph type="ftr" sz="quarter" idx="11"/>
          </p:nvPr>
        </p:nvSpPr>
        <p:spPr>
          <a:xfrm>
            <a:off x="3124200" y="6245225"/>
            <a:ext cx="2895600" cy="476250"/>
          </a:xfrm>
        </p:spPr>
        <p:txBody>
          <a:bodyPr/>
          <a:lstStyle>
            <a:lvl1pPr fontAlgn="auto">
              <a:spcBef>
                <a:spcPts val="0"/>
              </a:spcBef>
              <a:spcAft>
                <a:spcPts val="0"/>
              </a:spcAft>
              <a:defRPr/>
            </a:lvl1pPr>
          </a:lstStyle>
          <a:p>
            <a:pPr>
              <a:defRPr/>
            </a:pPr>
            <a:endParaRPr lang="en-US" altLang="zh-CN"/>
          </a:p>
        </p:txBody>
      </p:sp>
      <p:sp>
        <p:nvSpPr>
          <p:cNvPr id="7" name="Rectangle 7"/>
          <p:cNvSpPr>
            <a:spLocks noGrp="1" noChangeArrowheads="1"/>
          </p:cNvSpPr>
          <p:nvPr>
            <p:ph type="sldNum" sz="quarter" idx="12"/>
          </p:nvPr>
        </p:nvSpPr>
        <p:spPr>
          <a:xfrm>
            <a:off x="6553200" y="6245225"/>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46BE5209-A3EE-4476-BDD5-37E3949B5C2D}"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11188" y="0"/>
            <a:ext cx="8229600" cy="8191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93C86C81-5EC1-45E2-B106-B45202391A84}" type="datetime1">
              <a:rPr lang="zh-CN" altLang="en-US"/>
              <a:pPr>
                <a:defRPr/>
              </a:pPr>
              <a:t>2015-1-5</a:t>
            </a:fld>
            <a:endParaRPr lang="en-US" altLang="zh-CN"/>
          </a:p>
        </p:txBody>
      </p:sp>
      <p:sp>
        <p:nvSpPr>
          <p:cNvPr id="5"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73DA5894-0FF2-4FA6-AD86-8EE038F0AD6D}"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4488" y="0"/>
            <a:ext cx="2146300" cy="6165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825" y="0"/>
            <a:ext cx="6291263" cy="6165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90C1EC1D-1A8B-4E86-AA71-029ABAA9CD8E}" type="datetime1">
              <a:rPr lang="zh-CN" altLang="en-US"/>
              <a:pPr>
                <a:defRPr/>
              </a:pPr>
              <a:t>2015-1-5</a:t>
            </a:fld>
            <a:endParaRPr lang="en-US" altLang="zh-CN"/>
          </a:p>
        </p:txBody>
      </p:sp>
      <p:sp>
        <p:nvSpPr>
          <p:cNvPr id="5"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C5D2CB1B-F98A-4475-8E2C-F9CACCBC8F80}"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11188" y="0"/>
            <a:ext cx="8229600" cy="81915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50825" y="981075"/>
            <a:ext cx="4141788" cy="51847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45013" y="981075"/>
            <a:ext cx="4141787" cy="51847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66A379C7-69D5-49CB-93D4-67809659522A}" type="datetime1">
              <a:rPr lang="zh-CN" altLang="en-US"/>
              <a:pPr>
                <a:defRPr/>
              </a:pPr>
              <a:t>2015-1-5</a:t>
            </a:fld>
            <a:endParaRPr lang="en-US" altLang="zh-CN"/>
          </a:p>
        </p:txBody>
      </p:sp>
      <p:sp>
        <p:nvSpPr>
          <p:cNvPr id="6"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B807DB7E-7072-446F-956D-731AD7AACA44}"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11188" y="0"/>
            <a:ext cx="8229600" cy="81915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250825" y="981075"/>
            <a:ext cx="8435975" cy="5184775"/>
          </a:xfrm>
        </p:spPr>
        <p:txBody>
          <a:bodyPr/>
          <a:lstStyle/>
          <a:p>
            <a:pPr lvl="0"/>
            <a:endParaRPr lang="zh-CN" altLang="en-US" noProof="0"/>
          </a:p>
        </p:txBody>
      </p:sp>
      <p:sp>
        <p:nvSpPr>
          <p:cNvPr id="4"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F1B0848F-8753-45A3-B62E-54F9681134B4}" type="datetime1">
              <a:rPr lang="zh-CN" altLang="en-US"/>
              <a:pPr>
                <a:defRPr/>
              </a:pPr>
              <a:t>2015-1-5</a:t>
            </a:fld>
            <a:endParaRPr lang="en-US" altLang="zh-CN"/>
          </a:p>
        </p:txBody>
      </p:sp>
      <p:sp>
        <p:nvSpPr>
          <p:cNvPr id="5"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C1CEDDAE-9FE4-41FC-8992-1733F02B8027}"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4" name="Rectangle 42"/>
          <p:cNvSpPr>
            <a:spLocks noChangeArrowheads="1"/>
          </p:cNvSpPr>
          <p:nvPr/>
        </p:nvSpPr>
        <p:spPr bwMode="ltGray">
          <a:xfrm>
            <a:off x="0" y="0"/>
            <a:ext cx="9144000" cy="4832350"/>
          </a:xfrm>
          <a:prstGeom prst="rect">
            <a:avLst/>
          </a:prstGeom>
          <a:solidFill>
            <a:schemeClr val="accent2"/>
          </a:soli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sp>
        <p:nvSpPr>
          <p:cNvPr id="5" name="AutoShape 37"/>
          <p:cNvSpPr>
            <a:spLocks noChangeArrowheads="1"/>
          </p:cNvSpPr>
          <p:nvPr/>
        </p:nvSpPr>
        <p:spPr bwMode="ltGray">
          <a:xfrm flipH="1">
            <a:off x="2411413" y="4581525"/>
            <a:ext cx="863600" cy="503238"/>
          </a:xfrm>
          <a:prstGeom prst="homePlate">
            <a:avLst>
              <a:gd name="adj" fmla="val 42902"/>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sp>
        <p:nvSpPr>
          <p:cNvPr id="6" name="AutoShape 38"/>
          <p:cNvSpPr>
            <a:spLocks noChangeArrowheads="1"/>
          </p:cNvSpPr>
          <p:nvPr/>
        </p:nvSpPr>
        <p:spPr bwMode="ltGray">
          <a:xfrm flipH="1">
            <a:off x="2700338" y="4581525"/>
            <a:ext cx="719137" cy="503238"/>
          </a:xfrm>
          <a:prstGeom prst="homePlate">
            <a:avLst>
              <a:gd name="adj" fmla="val 35725"/>
            </a:avLst>
          </a:prstGeom>
          <a:gradFill rotWithShape="1">
            <a:gsLst>
              <a:gs pos="0">
                <a:schemeClr val="hlink">
                  <a:gamma/>
                  <a:shade val="46275"/>
                  <a:invGamma/>
                </a:schemeClr>
              </a:gs>
              <a:gs pos="100000">
                <a:schemeClr val="hlink"/>
              </a:gs>
            </a:gsLst>
            <a:lin ang="0" scaled="1"/>
          </a:gra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grpSp>
        <p:nvGrpSpPr>
          <p:cNvPr id="7" name="Group 44"/>
          <p:cNvGrpSpPr>
            <a:grpSpLocks/>
          </p:cNvGrpSpPr>
          <p:nvPr/>
        </p:nvGrpSpPr>
        <p:grpSpPr bwMode="auto">
          <a:xfrm>
            <a:off x="2987675" y="4581525"/>
            <a:ext cx="6156325" cy="503238"/>
            <a:chOff x="1882" y="2886"/>
            <a:chExt cx="3878" cy="317"/>
          </a:xfrm>
        </p:grpSpPr>
        <p:sp>
          <p:nvSpPr>
            <p:cNvPr id="8" name="Rectangle 40"/>
            <p:cNvSpPr>
              <a:spLocks noChangeArrowheads="1"/>
            </p:cNvSpPr>
            <p:nvPr/>
          </p:nvSpPr>
          <p:spPr bwMode="gray">
            <a:xfrm flipH="1">
              <a:off x="2147" y="2887"/>
              <a:ext cx="3613" cy="316"/>
            </a:xfrm>
            <a:prstGeom prst="rect">
              <a:avLst/>
            </a:prstGeom>
            <a:solidFill>
              <a:schemeClr val="accent1"/>
            </a:soli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sp>
          <p:nvSpPr>
            <p:cNvPr id="9" name="AutoShape 41"/>
            <p:cNvSpPr>
              <a:spLocks noChangeArrowheads="1"/>
            </p:cNvSpPr>
            <p:nvPr/>
          </p:nvSpPr>
          <p:spPr bwMode="gray">
            <a:xfrm flipH="1">
              <a:off x="1882" y="2886"/>
              <a:ext cx="411" cy="316"/>
            </a:xfrm>
            <a:prstGeom prst="homePlate">
              <a:avLst>
                <a:gd name="adj" fmla="val 32516"/>
              </a:avLst>
            </a:prstGeom>
            <a:solidFill>
              <a:schemeClr val="accent1"/>
            </a:soli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grpSp>
      <p:sp>
        <p:nvSpPr>
          <p:cNvPr id="13333" name="Rectangle 21"/>
          <p:cNvSpPr>
            <a:spLocks noGrp="1" noChangeArrowheads="1"/>
          </p:cNvSpPr>
          <p:nvPr>
            <p:ph type="ctrTitle" sz="quarter"/>
          </p:nvPr>
        </p:nvSpPr>
        <p:spPr>
          <a:xfrm>
            <a:off x="2843213" y="2349500"/>
            <a:ext cx="6300787" cy="1944688"/>
          </a:xfrm>
          <a:effectLst>
            <a:outerShdw dist="35921" dir="2700000" algn="ctr" rotWithShape="0">
              <a:schemeClr val="tx1"/>
            </a:outerShdw>
          </a:effectLst>
        </p:spPr>
        <p:txBody>
          <a:bodyPr/>
          <a:lstStyle>
            <a:lvl1pPr algn="l">
              <a:defRPr sz="5400">
                <a:solidFill>
                  <a:schemeClr val="bg1"/>
                </a:solidFill>
              </a:defRPr>
            </a:lvl1pPr>
          </a:lstStyle>
          <a:p>
            <a:r>
              <a:rPr lang="zh-CN" altLang="en-US" smtClean="0"/>
              <a:t>单击此处编辑母版标题样式</a:t>
            </a:r>
            <a:endParaRPr lang="en-US" altLang="ko-KR"/>
          </a:p>
        </p:txBody>
      </p:sp>
      <p:sp>
        <p:nvSpPr>
          <p:cNvPr id="13334" name="Rectangle 22"/>
          <p:cNvSpPr>
            <a:spLocks noGrp="1" noChangeArrowheads="1"/>
          </p:cNvSpPr>
          <p:nvPr>
            <p:ph type="subTitle" sz="quarter" idx="1"/>
          </p:nvPr>
        </p:nvSpPr>
        <p:spPr bwMode="white">
          <a:xfrm>
            <a:off x="3348038" y="4581525"/>
            <a:ext cx="5795962" cy="376238"/>
          </a:xfrm>
        </p:spPr>
        <p:txBody>
          <a:bodyPr/>
          <a:lstStyle>
            <a:lvl1pPr marL="0" indent="0">
              <a:buFont typeface="Wingdings" pitchFamily="2" charset="2"/>
              <a:buNone/>
              <a:defRPr sz="2400">
                <a:solidFill>
                  <a:schemeClr val="tx1"/>
                </a:solidFill>
              </a:defRPr>
            </a:lvl1pPr>
          </a:lstStyle>
          <a:p>
            <a:r>
              <a:rPr lang="zh-CN" altLang="en-US" smtClean="0"/>
              <a:t>单击此处编辑母版副标题样式</a:t>
            </a:r>
            <a:endParaRPr lang="en-US" altLang="ko-KR"/>
          </a:p>
        </p:txBody>
      </p:sp>
      <p:sp>
        <p:nvSpPr>
          <p:cNvPr id="10" name="Rectangle 23"/>
          <p:cNvSpPr>
            <a:spLocks noGrp="1" noChangeArrowheads="1"/>
          </p:cNvSpPr>
          <p:nvPr>
            <p:ph type="dt" sz="quarter" idx="10"/>
          </p:nvPr>
        </p:nvSpPr>
        <p:spPr bwMode="black">
          <a:xfrm>
            <a:off x="457200" y="6553200"/>
            <a:ext cx="2133600" cy="152400"/>
          </a:xfrm>
        </p:spPr>
        <p:txBody>
          <a:bodyPr/>
          <a:lstStyle>
            <a:lvl1pPr fontAlgn="auto">
              <a:spcBef>
                <a:spcPts val="0"/>
              </a:spcBef>
              <a:spcAft>
                <a:spcPts val="0"/>
              </a:spcAft>
              <a:defRPr sz="1400">
                <a:latin typeface="Times New Roman" pitchFamily="18" charset="0"/>
              </a:defRPr>
            </a:lvl1pPr>
          </a:lstStyle>
          <a:p>
            <a:pPr>
              <a:defRPr/>
            </a:pPr>
            <a:endParaRPr lang="en-US" altLang="ko-KR"/>
          </a:p>
        </p:txBody>
      </p:sp>
      <p:sp>
        <p:nvSpPr>
          <p:cNvPr id="11" name="Rectangle 24"/>
          <p:cNvSpPr>
            <a:spLocks noGrp="1" noChangeArrowheads="1"/>
          </p:cNvSpPr>
          <p:nvPr>
            <p:ph type="ftr" sz="quarter" idx="11"/>
          </p:nvPr>
        </p:nvSpPr>
        <p:spPr bwMode="black">
          <a:xfrm>
            <a:off x="3124200" y="6553200"/>
            <a:ext cx="2895600" cy="152400"/>
          </a:xfrm>
        </p:spPr>
        <p:txBody>
          <a:bodyPr/>
          <a:lstStyle>
            <a:lvl1pPr algn="ctr" fontAlgn="auto">
              <a:spcBef>
                <a:spcPts val="0"/>
              </a:spcBef>
              <a:spcAft>
                <a:spcPts val="0"/>
              </a:spcAft>
              <a:defRPr sz="1400">
                <a:latin typeface="Times New Roman" pitchFamily="18" charset="0"/>
              </a:defRPr>
            </a:lvl1pPr>
          </a:lstStyle>
          <a:p>
            <a:pPr>
              <a:defRPr/>
            </a:pPr>
            <a:endParaRPr lang="en-US" altLang="ko-KR"/>
          </a:p>
        </p:txBody>
      </p:sp>
      <p:sp>
        <p:nvSpPr>
          <p:cNvPr id="12" name="Rectangle 25"/>
          <p:cNvSpPr>
            <a:spLocks noGrp="1" noChangeArrowheads="1"/>
          </p:cNvSpPr>
          <p:nvPr>
            <p:ph type="sldNum" sz="quarter" idx="12"/>
          </p:nvPr>
        </p:nvSpPr>
        <p:spPr bwMode="black">
          <a:xfrm>
            <a:off x="6553200" y="6553200"/>
            <a:ext cx="2133600" cy="152400"/>
          </a:xfrm>
        </p:spPr>
        <p:txBody>
          <a:bodyPr/>
          <a:lstStyle>
            <a:lvl1pPr algn="r" fontAlgn="auto">
              <a:spcBef>
                <a:spcPts val="0"/>
              </a:spcBef>
              <a:spcAft>
                <a:spcPts val="0"/>
              </a:spcAft>
              <a:defRPr sz="1400">
                <a:latin typeface="Times New Roman" pitchFamily="18" charset="0"/>
              </a:defRPr>
            </a:lvl1pPr>
          </a:lstStyle>
          <a:p>
            <a:pPr>
              <a:defRPr/>
            </a:pPr>
            <a:fld id="{789D61F2-34DF-42E2-B4EC-4C4B7E55CFF8}" type="slidenum">
              <a:rPr lang="ko-KR" altLang="en-US"/>
              <a:pPr>
                <a:defRPr/>
              </a:pP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ko-KR"/>
          </a:p>
        </p:txBody>
      </p:sp>
      <p:sp>
        <p:nvSpPr>
          <p:cNvPr id="5"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ko-KR"/>
          </a:p>
        </p:txBody>
      </p:sp>
      <p:sp>
        <p:nvSpPr>
          <p:cNvPr id="6"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838C74DB-171F-4DA7-A807-395BFDE44CE9}" type="slidenum">
              <a:rPr lang="ko-KR" altLang="en-US"/>
              <a:pPr>
                <a:defRPr/>
              </a:pPr>
              <a:t>‹#›</a:t>
            </a:fld>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11188" y="1052513"/>
            <a:ext cx="3960812" cy="5272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24400" y="1052513"/>
            <a:ext cx="3962400" cy="5272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ko-KR"/>
          </a:p>
        </p:txBody>
      </p:sp>
      <p:sp>
        <p:nvSpPr>
          <p:cNvPr id="6" name="Rectangle 25"/>
          <p:cNvSpPr>
            <a:spLocks noGrp="1" noChangeArrowheads="1"/>
          </p:cNvSpPr>
          <p:nvPr>
            <p:ph type="sldNum" sz="quarter" idx="11"/>
          </p:nvPr>
        </p:nvSpPr>
        <p:spPr/>
        <p:txBody>
          <a:bodyPr/>
          <a:lstStyle>
            <a:lvl1pPr fontAlgn="auto">
              <a:spcBef>
                <a:spcPts val="0"/>
              </a:spcBef>
              <a:spcAft>
                <a:spcPts val="0"/>
              </a:spcAft>
              <a:defRPr/>
            </a:lvl1pPr>
          </a:lstStyle>
          <a:p>
            <a:pPr>
              <a:defRPr/>
            </a:pPr>
            <a:fld id="{72E1DCF1-5E22-4D13-926D-16BF700BA42B}" type="slidenum">
              <a:rPr lang="ko-KR" altLang="en-US"/>
              <a:pPr>
                <a:defRPr/>
              </a:pPr>
              <a:t>‹#›</a:t>
            </a:fld>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8"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9"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811D4BE5-7E5F-4717-887A-A0C94882B306}" type="slidenum">
              <a:rPr lang="ko-KR" altLang="en-US"/>
              <a:pPr>
                <a:defRPr/>
              </a:pPr>
              <a:t>‹#›</a:t>
            </a:fld>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4"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5"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339C0A3F-567F-4343-8455-6267AC55F3FD}" type="slidenum">
              <a:rPr lang="ko-KR" altLang="en-US"/>
              <a:pPr>
                <a:defRPr/>
              </a:pPr>
              <a:t>‹#›</a:t>
            </a:fld>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3"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4"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DED78DB6-0205-490E-8B2B-27FAE165AF36}" type="slidenum">
              <a:rPr lang="ko-KR" altLang="en-US"/>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1188" y="0"/>
            <a:ext cx="8229600" cy="8191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513F01DD-82C9-4C91-812B-A30FD9E8AC75}" type="datetime1">
              <a:rPr lang="zh-CN" altLang="en-US"/>
              <a:pPr>
                <a:defRPr/>
              </a:pPr>
              <a:t>2015-1-5</a:t>
            </a:fld>
            <a:endParaRPr lang="en-US" altLang="zh-CN"/>
          </a:p>
        </p:txBody>
      </p:sp>
      <p:sp>
        <p:nvSpPr>
          <p:cNvPr id="5"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B973A368-DBE7-4FD5-BFA5-740C29717BA6}"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6"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7"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DEF66542-1DF2-44FF-9A7D-75D369162B70}" type="slidenum">
              <a:rPr lang="ko-KR" altLang="en-US"/>
              <a:pPr>
                <a:defRPr/>
              </a:pPr>
              <a:t>‹#›</a:t>
            </a:fld>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6"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7"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16CE2EF0-3B92-48E9-BE6F-502E929EF56A}" type="slidenum">
              <a:rPr lang="ko-KR" altLang="en-US"/>
              <a:pPr>
                <a:defRPr/>
              </a:pPr>
              <a:t>‹#›</a:t>
            </a:fld>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5"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6"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8A4CDA4A-AF0F-43C8-855F-36CA3F1EB4D5}" type="slidenum">
              <a:rPr lang="ko-KR" altLang="en-US"/>
              <a:pPr>
                <a:defRPr/>
              </a:pPr>
              <a:t>‹#›</a:t>
            </a:fld>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9088" y="115888"/>
            <a:ext cx="2017712" cy="62087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11188" y="115888"/>
            <a:ext cx="5905500" cy="62087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5"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6"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DBA4719B-CC7A-4A6F-8A9E-C91CBF474356}" type="slidenum">
              <a:rPr lang="ko-KR" altLang="en-US"/>
              <a:pPr>
                <a:defRPr/>
              </a:pPr>
              <a:t>‹#›</a:t>
            </a:fld>
            <a:endParaRPr lang="en-US" altLang="ko-K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11188" y="115888"/>
            <a:ext cx="76327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11188" y="1052513"/>
            <a:ext cx="8075612" cy="5272087"/>
          </a:xfrm>
        </p:spPr>
        <p:txBody>
          <a:bodyPr/>
          <a:lstStyle/>
          <a:p>
            <a:pPr lvl="0"/>
            <a:r>
              <a:rPr lang="zh-CN" altLang="en-US" noProof="0" smtClean="0"/>
              <a:t>单击图标添加表格</a:t>
            </a:r>
          </a:p>
        </p:txBody>
      </p:sp>
      <p:sp>
        <p:nvSpPr>
          <p:cNvPr id="4"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5"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6"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1F4ED17E-A6B0-4737-84E9-559C3CE903FB}" type="slidenum">
              <a:rPr lang="ko-KR" altLang="en-US"/>
              <a:pPr>
                <a:defRPr/>
              </a:pPr>
              <a:t>‹#›</a:t>
            </a:fld>
            <a:endParaRPr lang="en-US" altLang="ko-K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611188" y="115888"/>
            <a:ext cx="7632700" cy="6096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11188" y="1052513"/>
            <a:ext cx="3960812" cy="255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1188" y="3763963"/>
            <a:ext cx="3960812" cy="25606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724400" y="1052513"/>
            <a:ext cx="3962400" cy="52720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7"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8"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46076B11-ED23-4937-8021-7FBBB6E2C0B4}" type="slidenum">
              <a:rPr lang="ko-KR" altLang="en-US"/>
              <a:pPr>
                <a:defRPr/>
              </a:pPr>
              <a:t>‹#›</a:t>
            </a:fld>
            <a:endParaRPr lang="en-US" altLang="ko-K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611188" y="115888"/>
            <a:ext cx="7632700" cy="6096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611188" y="1052513"/>
            <a:ext cx="8075612" cy="5272087"/>
          </a:xfrm>
        </p:spPr>
        <p:txBody>
          <a:bodyPr/>
          <a:lstStyle/>
          <a:p>
            <a:pPr lvl="0"/>
            <a:r>
              <a:rPr lang="zh-CN" altLang="en-US" noProof="0" smtClean="0"/>
              <a:t>单击图标添加图表</a:t>
            </a:r>
          </a:p>
        </p:txBody>
      </p:sp>
      <p:sp>
        <p:nvSpPr>
          <p:cNvPr id="4"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5"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6"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AE55DCA1-5E6F-4E4B-A2C9-24A43689F20D}" type="slidenum">
              <a:rPr lang="ko-KR" altLang="en-US"/>
              <a:pPr>
                <a:defRPr/>
              </a:pPr>
              <a:t>‹#›</a:t>
            </a:fld>
            <a:endParaRPr lang="en-US" altLang="ko-K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11188" y="115888"/>
            <a:ext cx="8075612" cy="6208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23"/>
          <p:cNvSpPr>
            <a:spLocks noGrp="1" noChangeArrowheads="1"/>
          </p:cNvSpPr>
          <p:nvPr>
            <p:ph type="dt" sz="half" idx="10"/>
          </p:nvPr>
        </p:nvSpPr>
        <p:spPr/>
        <p:txBody>
          <a:bodyPr/>
          <a:lstStyle>
            <a:lvl1pPr fontAlgn="auto">
              <a:spcBef>
                <a:spcPts val="0"/>
              </a:spcBef>
              <a:spcAft>
                <a:spcPts val="0"/>
              </a:spcAft>
              <a:defRPr/>
            </a:lvl1pPr>
          </a:lstStyle>
          <a:p>
            <a:pPr>
              <a:defRPr/>
            </a:pPr>
            <a:r>
              <a:rPr lang="en-US" altLang="ko-KR"/>
              <a:t>www.themegallery.com</a:t>
            </a:r>
          </a:p>
        </p:txBody>
      </p:sp>
      <p:sp>
        <p:nvSpPr>
          <p:cNvPr id="4" name="Rectangle 24"/>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ltLang="ko-KR"/>
              <a:t>Company Logo</a:t>
            </a:r>
          </a:p>
        </p:txBody>
      </p:sp>
      <p:sp>
        <p:nvSpPr>
          <p:cNvPr id="5" name="Rectangle 25"/>
          <p:cNvSpPr>
            <a:spLocks noGrp="1" noChangeArrowheads="1"/>
          </p:cNvSpPr>
          <p:nvPr>
            <p:ph type="sldNum" sz="quarter" idx="12"/>
          </p:nvPr>
        </p:nvSpPr>
        <p:spPr/>
        <p:txBody>
          <a:bodyPr/>
          <a:lstStyle>
            <a:lvl1pPr fontAlgn="auto">
              <a:spcBef>
                <a:spcPts val="0"/>
              </a:spcBef>
              <a:spcAft>
                <a:spcPts val="0"/>
              </a:spcAft>
              <a:defRPr/>
            </a:lvl1pPr>
          </a:lstStyle>
          <a:p>
            <a:pPr>
              <a:defRPr/>
            </a:pPr>
            <a:fld id="{0B33D85F-D2D0-408B-9C60-3195E163FBBE}" type="slidenum">
              <a:rPr lang="ko-KR" altLang="en-US"/>
              <a:pPr>
                <a:defRPr/>
              </a:pPr>
              <a:t>‹#›</a:t>
            </a:fld>
            <a:endParaRPr lang="en-US" altLang="ko-K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cstate="print"/>
          <a:srcRect/>
          <a:stretch>
            <a:fillRect/>
          </a:stretch>
        </p:blipFill>
        <p:spPr bwMode="auto">
          <a:xfrm>
            <a:off x="0" y="0"/>
            <a:ext cx="9144000" cy="1836738"/>
          </a:xfrm>
          <a:prstGeom prst="rect">
            <a:avLst/>
          </a:prstGeom>
          <a:noFill/>
          <a:ln w="9525" algn="ctr">
            <a:noFill/>
            <a:miter lim="800000"/>
            <a:headEnd/>
            <a:tailEnd/>
          </a:ln>
          <a:effectLst/>
        </p:spPr>
      </p:pic>
      <p:pic>
        <p:nvPicPr>
          <p:cNvPr id="287747" name="Picture 3"/>
          <p:cNvPicPr>
            <a:picLocks noChangeAspect="1" noChangeArrowheads="1"/>
          </p:cNvPicPr>
          <p:nvPr/>
        </p:nvPicPr>
        <p:blipFill>
          <a:blip r:embed="rId2" cstate="print"/>
          <a:srcRect/>
          <a:stretch>
            <a:fillRect/>
          </a:stretch>
        </p:blipFill>
        <p:spPr bwMode="auto">
          <a:xfrm>
            <a:off x="0" y="5021263"/>
            <a:ext cx="9144000" cy="1836737"/>
          </a:xfrm>
          <a:prstGeom prst="rect">
            <a:avLst/>
          </a:prstGeom>
          <a:noFill/>
          <a:ln w="9525" algn="ctr">
            <a:noFill/>
            <a:miter lim="800000"/>
            <a:headEnd/>
            <a:tailEnd/>
          </a:ln>
          <a:effectLst/>
        </p:spPr>
      </p:pic>
      <p:sp>
        <p:nvSpPr>
          <p:cNvPr id="287748" name="Rectangle 4"/>
          <p:cNvSpPr>
            <a:spLocks noGrp="1" noChangeArrowheads="1"/>
          </p:cNvSpPr>
          <p:nvPr>
            <p:ph type="ctrTitle"/>
          </p:nvPr>
        </p:nvSpPr>
        <p:spPr bwMode="auto">
          <a:xfrm>
            <a:off x="355600" y="2493963"/>
            <a:ext cx="8232775" cy="1470025"/>
          </a:xfrm>
        </p:spPr>
        <p:txBody>
          <a:bodyPr anchor="t"/>
          <a:lstStyle>
            <a:lvl1pPr>
              <a:defRPr sz="2800">
                <a:solidFill>
                  <a:schemeClr val="tx1"/>
                </a:solidFill>
              </a:defRPr>
            </a:lvl1pPr>
          </a:lstStyle>
          <a:p>
            <a:r>
              <a:rPr lang="en-US" altLang="en-US"/>
              <a:t>Presentation Title</a:t>
            </a:r>
          </a:p>
        </p:txBody>
      </p:sp>
      <p:sp>
        <p:nvSpPr>
          <p:cNvPr id="287749" name="Rectangle 5"/>
          <p:cNvSpPr>
            <a:spLocks noGrp="1" noChangeArrowheads="1"/>
          </p:cNvSpPr>
          <p:nvPr>
            <p:ph type="subTitle" idx="1"/>
          </p:nvPr>
        </p:nvSpPr>
        <p:spPr bwMode="auto">
          <a:xfrm>
            <a:off x="1992313" y="4119563"/>
            <a:ext cx="6527800" cy="1384300"/>
          </a:xfrm>
        </p:spPr>
        <p:txBody>
          <a:bodyPr/>
          <a:lstStyle>
            <a:lvl1pPr marL="0" indent="0">
              <a:buFont typeface="Wingdings 2" pitchFamily="18" charset="2"/>
              <a:buNone/>
              <a:defRPr sz="2400">
                <a:solidFill>
                  <a:schemeClr val="hlink"/>
                </a:solidFill>
              </a:defRPr>
            </a:lvl1pPr>
          </a:lstStyle>
          <a:p>
            <a:r>
              <a:rPr lang="en-US" altLang="en-US"/>
              <a:t>Presentation Subtitle</a:t>
            </a:r>
            <a:br>
              <a:rPr lang="en-US" altLang="en-US"/>
            </a:br>
            <a:r>
              <a:rPr lang="en-US" altLang="en-US"/>
              <a:t>Subtitle Second Line</a:t>
            </a:r>
          </a:p>
        </p:txBody>
      </p:sp>
      <p:sp>
        <p:nvSpPr>
          <p:cNvPr id="287750" name="Rectangle 6"/>
          <p:cNvSpPr>
            <a:spLocks noChangeArrowheads="1"/>
          </p:cNvSpPr>
          <p:nvPr/>
        </p:nvSpPr>
        <p:spPr bwMode="black">
          <a:xfrm>
            <a:off x="6316663" y="6291263"/>
            <a:ext cx="2624137" cy="306387"/>
          </a:xfrm>
          <a:prstGeom prst="rect">
            <a:avLst/>
          </a:prstGeom>
          <a:noFill/>
          <a:ln w="9525" algn="ctr">
            <a:noFill/>
            <a:miter lim="800000"/>
            <a:headEnd/>
            <a:tailEnd/>
          </a:ln>
          <a:effectLst/>
        </p:spPr>
        <p:txBody>
          <a:bodyPr lIns="18288" tIns="18288" rIns="18288" bIns="18288" anchor="ctr"/>
          <a:lstStyle/>
          <a:p>
            <a:pPr marL="342900" indent="-342900" algn="r">
              <a:lnSpc>
                <a:spcPct val="98000"/>
              </a:lnSpc>
              <a:spcBef>
                <a:spcPct val="20000"/>
              </a:spcBef>
            </a:pPr>
            <a:r>
              <a:rPr lang="en-US" altLang="en-US" sz="1000" b="1">
                <a:solidFill>
                  <a:schemeClr val="bg1"/>
                </a:solidFill>
                <a:cs typeface="Arial" pitchFamily="34" charset="0"/>
              </a:rPr>
              <a:t>© 20</a:t>
            </a:r>
            <a:r>
              <a:rPr lang="en-US" altLang="zh-CN" sz="1000" b="1">
                <a:solidFill>
                  <a:schemeClr val="bg1"/>
                </a:solidFill>
                <a:cs typeface="Arial" pitchFamily="34" charset="0"/>
              </a:rPr>
              <a:t>14</a:t>
            </a:r>
            <a:r>
              <a:rPr lang="en-US" altLang="en-US" sz="1000" b="1">
                <a:solidFill>
                  <a:schemeClr val="bg1"/>
                </a:solidFill>
                <a:cs typeface="Arial" pitchFamily="34" charset="0"/>
              </a:rPr>
              <a:t> </a:t>
            </a:r>
            <a:r>
              <a:rPr lang="en-US" altLang="zh-CN" sz="1000" b="1">
                <a:solidFill>
                  <a:schemeClr val="bg1"/>
                </a:solidFill>
                <a:cs typeface="Arial" pitchFamily="34" charset="0"/>
              </a:rPr>
              <a:t>Tianjin University of Commerce</a:t>
            </a:r>
            <a:endParaRPr lang="en-US" altLang="en-US" sz="1000" b="1">
              <a:solidFill>
                <a:schemeClr val="bg1"/>
              </a:solidFill>
              <a:cs typeface="Arial" pitchFamily="34" charset="0"/>
            </a:endParaRPr>
          </a:p>
        </p:txBody>
      </p:sp>
      <p:pic>
        <p:nvPicPr>
          <p:cNvPr id="287751" name="Picture 7" descr="i_r1_c1[1]"/>
          <p:cNvPicPr>
            <a:picLocks noChangeAspect="1" noChangeArrowheads="1"/>
          </p:cNvPicPr>
          <p:nvPr/>
        </p:nvPicPr>
        <p:blipFill>
          <a:blip r:embed="rId3" cstate="print"/>
          <a:srcRect/>
          <a:stretch>
            <a:fillRect/>
          </a:stretch>
        </p:blipFill>
        <p:spPr bwMode="auto">
          <a:xfrm>
            <a:off x="296863" y="368300"/>
            <a:ext cx="3559175" cy="868363"/>
          </a:xfrm>
          <a:prstGeom prst="rect">
            <a:avLst/>
          </a:prstGeom>
          <a:noFill/>
        </p:spPr>
      </p:pic>
    </p:spTree>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1188" y="0"/>
            <a:ext cx="8229600" cy="8191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19B2A0CE-479A-4DE0-9335-C5A9BF50DA4E}" type="datetime1">
              <a:rPr lang="zh-CN" altLang="en-US"/>
              <a:pPr>
                <a:defRPr/>
              </a:pPr>
              <a:t>2015-1-5</a:t>
            </a:fld>
            <a:endParaRPr lang="en-US" altLang="zh-CN"/>
          </a:p>
        </p:txBody>
      </p:sp>
      <p:sp>
        <p:nvSpPr>
          <p:cNvPr id="5"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077A345F-96BB-47A2-8363-F9C1C81282E8}"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4625" y="1673225"/>
            <a:ext cx="4297363"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4388" y="1673225"/>
            <a:ext cx="4298950"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7350" y="879475"/>
            <a:ext cx="2185988" cy="5254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4625" y="879475"/>
            <a:ext cx="6410325" cy="52546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91652B91-02FC-4549-B46A-8BCA9BDA2C20}" type="datetime1">
              <a:rPr lang="zh-CN" altLang="en-US"/>
              <a:pPr>
                <a:defRPr/>
              </a:pPr>
              <a:t>2015-1-5</a:t>
            </a:fld>
            <a:endParaRPr lang="en-US" altLang="zh-CN"/>
          </a:p>
        </p:txBody>
      </p:sp>
      <p:sp>
        <p:nvSpPr>
          <p:cNvPr id="5"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4D05D3E4-543B-473F-AD1D-92EC762B8024}"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11188" y="0"/>
            <a:ext cx="8229600" cy="8191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0825" y="981075"/>
            <a:ext cx="4141788"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45013" y="981075"/>
            <a:ext cx="414178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96F78B8A-9A18-464B-AC13-7331AED4A355}" type="datetime1">
              <a:rPr lang="zh-CN" altLang="en-US"/>
              <a:pPr>
                <a:defRPr/>
              </a:pPr>
              <a:t>2015-1-5</a:t>
            </a:fld>
            <a:endParaRPr lang="en-US" altLang="zh-CN"/>
          </a:p>
        </p:txBody>
      </p:sp>
      <p:sp>
        <p:nvSpPr>
          <p:cNvPr id="6"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C580A3F8-F76A-49BB-9A73-0BA49678FDD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D22CCD43-941E-4298-A66F-179D5A0DE5E2}" type="datetime1">
              <a:rPr lang="zh-CN" altLang="en-US"/>
              <a:pPr>
                <a:defRPr/>
              </a:pPr>
              <a:t>2015-1-5</a:t>
            </a:fld>
            <a:endParaRPr lang="en-US" altLang="zh-CN" dirty="0"/>
          </a:p>
        </p:txBody>
      </p:sp>
      <p:sp>
        <p:nvSpPr>
          <p:cNvPr id="8"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9"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DA8AB488-B5CA-491F-A1FE-2989B3ABF98B}"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11188" y="0"/>
            <a:ext cx="8229600" cy="819150"/>
          </a:xfrm>
          <a:prstGeom prst="rect">
            <a:avLst/>
          </a:prstGeom>
        </p:spPr>
        <p:txBody>
          <a:bodyPr/>
          <a:lstStyle/>
          <a:p>
            <a:r>
              <a:rPr lang="zh-CN" altLang="en-US" smtClean="0"/>
              <a:t>单击此处编辑母版标题样式</a:t>
            </a:r>
            <a:endParaRPr lang="zh-CN" altLang="en-US"/>
          </a:p>
        </p:txBody>
      </p:sp>
      <p:sp>
        <p:nvSpPr>
          <p:cNvPr id="3"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BE4A3C1B-D160-4940-A07D-C9987781F5FD}" type="datetime1">
              <a:rPr lang="zh-CN" altLang="en-US"/>
              <a:pPr>
                <a:defRPr/>
              </a:pPr>
              <a:t>2015-1-5</a:t>
            </a:fld>
            <a:endParaRPr lang="en-US" altLang="zh-CN"/>
          </a:p>
        </p:txBody>
      </p:sp>
      <p:sp>
        <p:nvSpPr>
          <p:cNvPr id="4"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5"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65162E6D-BF3B-40C0-AB2C-41B2DF4AC523}"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4325221B-F46C-4BC9-ACC3-B74CDFB4F425}" type="datetime1">
              <a:rPr lang="zh-CN" altLang="en-US"/>
              <a:pPr>
                <a:defRPr/>
              </a:pPr>
              <a:t>2015-1-5</a:t>
            </a:fld>
            <a:endParaRPr lang="en-US" altLang="zh-CN"/>
          </a:p>
        </p:txBody>
      </p:sp>
      <p:sp>
        <p:nvSpPr>
          <p:cNvPr id="6"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A100E590-64BA-47D9-A561-7A187B0A2EA4}"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dt" sz="half" idx="10"/>
          </p:nvPr>
        </p:nvSpPr>
        <p:spPr>
          <a:xfrm>
            <a:off x="457200" y="6337300"/>
            <a:ext cx="2133600" cy="476250"/>
          </a:xfrm>
          <a:prstGeom prst="rect">
            <a:avLst/>
          </a:prstGeom>
        </p:spPr>
        <p:txBody>
          <a:bodyPr/>
          <a:lstStyle>
            <a:lvl1pPr>
              <a:defRPr sz="2400" b="1">
                <a:solidFill>
                  <a:srgbClr val="333399"/>
                </a:solidFill>
                <a:latin typeface="Times New Roman" pitchFamily="18" charset="0"/>
                <a:ea typeface="黑体" pitchFamily="2" charset="-122"/>
              </a:defRPr>
            </a:lvl1pPr>
          </a:lstStyle>
          <a:p>
            <a:pPr>
              <a:defRPr/>
            </a:pPr>
            <a:fld id="{6A544AB9-B32C-4E8D-BDC5-DA939907B1A3}" type="datetime1">
              <a:rPr lang="zh-CN" altLang="en-US"/>
              <a:pPr>
                <a:defRPr/>
              </a:pPr>
              <a:t>2015-1-5</a:t>
            </a:fld>
            <a:endParaRPr lang="en-US" altLang="zh-CN"/>
          </a:p>
        </p:txBody>
      </p:sp>
      <p:sp>
        <p:nvSpPr>
          <p:cNvPr id="6" name="Rectangle 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9"/>
          <p:cNvSpPr>
            <a:spLocks noGrp="1" noChangeArrowheads="1"/>
          </p:cNvSpPr>
          <p:nvPr>
            <p:ph type="sldNum" sz="quarter" idx="12"/>
          </p:nvPr>
        </p:nvSpPr>
        <p:spPr>
          <a:xfrm>
            <a:off x="6553200" y="6337300"/>
            <a:ext cx="2133600" cy="476250"/>
          </a:xfrm>
          <a:prstGeom prst="rect">
            <a:avLst/>
          </a:prstGeom>
        </p:spPr>
        <p:txBody>
          <a:bodyPr/>
          <a:lstStyle>
            <a:lvl1pPr algn="ctr">
              <a:defRPr sz="2400" b="1">
                <a:solidFill>
                  <a:srgbClr val="333399"/>
                </a:solidFill>
                <a:latin typeface="Times New Roman" pitchFamily="18" charset="0"/>
                <a:ea typeface="黑体" pitchFamily="2" charset="-122"/>
              </a:defRPr>
            </a:lvl1pPr>
          </a:lstStyle>
          <a:p>
            <a:pPr>
              <a:defRPr/>
            </a:pPr>
            <a:fld id="{1813708F-C6E4-4B7E-99B1-5327D5866204}"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2" descr="C:\Documents and Settings\段志成\桌面\临时工作\两套天津大学ppt背景\D.461835300.26816\天津大学主题的ppt背景设计元素\校徽 大.png"/>
          <p:cNvPicPr>
            <a:picLocks noChangeAspect="1" noChangeArrowheads="1"/>
          </p:cNvPicPr>
          <p:nvPr/>
        </p:nvPicPr>
        <p:blipFill>
          <a:blip r:embed="rId15" cstate="print"/>
          <a:srcRect/>
          <a:stretch>
            <a:fillRect/>
          </a:stretch>
        </p:blipFill>
        <p:spPr bwMode="auto">
          <a:xfrm>
            <a:off x="71438" y="6069013"/>
            <a:ext cx="714375" cy="714375"/>
          </a:xfrm>
          <a:prstGeom prst="rect">
            <a:avLst/>
          </a:prstGeom>
          <a:noFill/>
          <a:ln w="9525">
            <a:noFill/>
            <a:miter lim="800000"/>
            <a:headEnd/>
            <a:tailEnd/>
          </a:ln>
        </p:spPr>
      </p:pic>
      <p:pic>
        <p:nvPicPr>
          <p:cNvPr id="13315" name="Picture 11" descr="C:\Documents and Settings\段志成\桌面\临时工作\两套天津大学ppt背景\D.461835300.26816\天津大学主题的ppt背景设计元素\天津大学 文字.png"/>
          <p:cNvPicPr>
            <a:picLocks noChangeAspect="1" noChangeArrowheads="1"/>
          </p:cNvPicPr>
          <p:nvPr/>
        </p:nvPicPr>
        <p:blipFill>
          <a:blip r:embed="rId16" cstate="print"/>
          <a:srcRect/>
          <a:stretch>
            <a:fillRect/>
          </a:stretch>
        </p:blipFill>
        <p:spPr bwMode="auto">
          <a:xfrm>
            <a:off x="642938" y="6097588"/>
            <a:ext cx="1857375" cy="717550"/>
          </a:xfrm>
          <a:prstGeom prst="rect">
            <a:avLst/>
          </a:prstGeom>
          <a:noFill/>
          <a:ln w="9525">
            <a:noFill/>
            <a:miter lim="800000"/>
            <a:headEnd/>
            <a:tailEnd/>
          </a:ln>
        </p:spPr>
      </p:pic>
      <p:pic>
        <p:nvPicPr>
          <p:cNvPr id="13316" name="Picture 14" descr="C:\Documents and Settings\段志成\桌面\985\图片1.png"/>
          <p:cNvPicPr>
            <a:picLocks noChangeAspect="1" noChangeArrowheads="1"/>
          </p:cNvPicPr>
          <p:nvPr/>
        </p:nvPicPr>
        <p:blipFill>
          <a:blip r:embed="rId17" cstate="print"/>
          <a:srcRect/>
          <a:stretch>
            <a:fillRect/>
          </a:stretch>
        </p:blipFill>
        <p:spPr bwMode="auto">
          <a:xfrm>
            <a:off x="2071688" y="6143625"/>
            <a:ext cx="3998912" cy="566738"/>
          </a:xfrm>
          <a:prstGeom prst="rect">
            <a:avLst/>
          </a:prstGeom>
          <a:noFill/>
          <a:ln w="9525">
            <a:noFill/>
            <a:miter lim="800000"/>
            <a:headEnd/>
            <a:tailEnd/>
          </a:ln>
        </p:spPr>
      </p:pic>
      <p:pic>
        <p:nvPicPr>
          <p:cNvPr id="13317" name="Picture 9" descr="C:\Documents and Settings\段志成\桌面\临时工作\两套天津大学ppt背景\D.461835300.26816\天津大学主题的ppt背景设计元素\九楼.png"/>
          <p:cNvPicPr>
            <a:picLocks noChangeAspect="1" noChangeArrowheads="1"/>
          </p:cNvPicPr>
          <p:nvPr/>
        </p:nvPicPr>
        <p:blipFill>
          <a:blip r:embed="rId18" cstate="print"/>
          <a:srcRect/>
          <a:stretch>
            <a:fillRect/>
          </a:stretch>
        </p:blipFill>
        <p:spPr bwMode="auto">
          <a:xfrm>
            <a:off x="7358063" y="0"/>
            <a:ext cx="1785937" cy="981075"/>
          </a:xfrm>
          <a:prstGeom prst="rect">
            <a:avLst/>
          </a:prstGeom>
          <a:noFill/>
          <a:ln w="9525">
            <a:noFill/>
            <a:miter lim="800000"/>
            <a:headEnd/>
            <a:tailEnd/>
          </a:ln>
        </p:spPr>
      </p:pic>
      <p:pic>
        <p:nvPicPr>
          <p:cNvPr id="13318" name="Picture 7" descr="C:\Documents and Settings\段志成\桌面\临时工作\两套天津大学ppt背景\D.461835300.26816\天津大学主题的ppt背景设计元素\背景.jpg"/>
          <p:cNvPicPr>
            <a:picLocks noChangeAspect="1" noChangeArrowheads="1"/>
          </p:cNvPicPr>
          <p:nvPr/>
        </p:nvPicPr>
        <p:blipFill>
          <a:blip r:embed="rId19" cstate="print"/>
          <a:srcRect/>
          <a:stretch>
            <a:fillRect/>
          </a:stretch>
        </p:blipFill>
        <p:spPr bwMode="auto">
          <a:xfrm>
            <a:off x="0" y="0"/>
            <a:ext cx="9144000" cy="857250"/>
          </a:xfrm>
          <a:prstGeom prst="rect">
            <a:avLst/>
          </a:prstGeom>
          <a:noFill/>
          <a:ln w="9525">
            <a:noFill/>
            <a:miter lim="800000"/>
            <a:headEnd/>
            <a:tailEnd/>
          </a:ln>
        </p:spPr>
      </p:pic>
      <p:pic>
        <p:nvPicPr>
          <p:cNvPr id="13319" name="Picture 8" descr="C:\Documents and Settings\段志成\桌面\临时工作\两套天津大学ppt背景\D.461835300.26816\天津大学主题的ppt背景设计元素\蓝色条.png"/>
          <p:cNvPicPr>
            <a:picLocks noChangeAspect="1" noChangeArrowheads="1"/>
          </p:cNvPicPr>
          <p:nvPr/>
        </p:nvPicPr>
        <p:blipFill>
          <a:blip r:embed="rId20" cstate="print"/>
          <a:srcRect/>
          <a:stretch>
            <a:fillRect/>
          </a:stretch>
        </p:blipFill>
        <p:spPr bwMode="auto">
          <a:xfrm>
            <a:off x="0" y="857250"/>
            <a:ext cx="9144000" cy="106363"/>
          </a:xfrm>
          <a:prstGeom prst="rect">
            <a:avLst/>
          </a:prstGeom>
          <a:noFill/>
          <a:ln w="9525">
            <a:noFill/>
            <a:miter lim="800000"/>
            <a:headEnd/>
            <a:tailEnd/>
          </a:ln>
        </p:spPr>
      </p:pic>
      <p:pic>
        <p:nvPicPr>
          <p:cNvPr id="13320" name="Picture 11" descr="C:\Documents and Settings\段志成\桌面\临时工作\两套天津大学ppt背景\D.461835300.26816\天津大学主题的ppt背景设计元素\天津大学 文字.png"/>
          <p:cNvPicPr>
            <a:picLocks noChangeAspect="1" noChangeArrowheads="1"/>
          </p:cNvPicPr>
          <p:nvPr/>
        </p:nvPicPr>
        <p:blipFill>
          <a:blip r:embed="rId16" cstate="print"/>
          <a:srcRect/>
          <a:stretch>
            <a:fillRect/>
          </a:stretch>
        </p:blipFill>
        <p:spPr bwMode="auto">
          <a:xfrm>
            <a:off x="7286625" y="0"/>
            <a:ext cx="1857375" cy="717550"/>
          </a:xfrm>
          <a:prstGeom prst="rect">
            <a:avLst/>
          </a:prstGeom>
          <a:noFill/>
          <a:ln w="9525">
            <a:noFill/>
            <a:miter lim="800000"/>
            <a:headEnd/>
            <a:tailEnd/>
          </a:ln>
        </p:spPr>
      </p:pic>
      <p:pic>
        <p:nvPicPr>
          <p:cNvPr id="13321" name="Picture 8" descr="-1副本"/>
          <p:cNvPicPr>
            <a:picLocks noChangeAspect="1" noChangeArrowheads="1"/>
          </p:cNvPicPr>
          <p:nvPr/>
        </p:nvPicPr>
        <p:blipFill>
          <a:blip r:embed="rId21" cstate="print"/>
          <a:srcRect/>
          <a:stretch>
            <a:fillRect/>
          </a:stretch>
        </p:blipFill>
        <p:spPr bwMode="auto">
          <a:xfrm>
            <a:off x="0" y="0"/>
            <a:ext cx="9144000" cy="6858000"/>
          </a:xfrm>
          <a:prstGeom prst="rect">
            <a:avLst/>
          </a:prstGeom>
          <a:noFill/>
          <a:ln w="9525">
            <a:noFill/>
            <a:miter lim="800000"/>
            <a:headEnd/>
            <a:tailEnd/>
          </a:ln>
        </p:spPr>
      </p:pic>
      <p:pic>
        <p:nvPicPr>
          <p:cNvPr id="13322" name="Picture 8" descr="-1副本"/>
          <p:cNvPicPr>
            <a:picLocks noChangeAspect="1" noChangeArrowheads="1"/>
          </p:cNvPicPr>
          <p:nvPr/>
        </p:nvPicPr>
        <p:blipFill>
          <a:blip r:embed="rId21" cstate="print"/>
          <a:srcRect t="3125" b="80209"/>
          <a:stretch>
            <a:fillRect/>
          </a:stretch>
        </p:blipFill>
        <p:spPr bwMode="auto">
          <a:xfrm>
            <a:off x="0" y="71438"/>
            <a:ext cx="9144000" cy="1143000"/>
          </a:xfrm>
          <a:prstGeom prst="rect">
            <a:avLst/>
          </a:prstGeom>
          <a:noFill/>
          <a:ln w="9525">
            <a:noFill/>
            <a:miter lim="800000"/>
            <a:headEnd/>
            <a:tailEnd/>
          </a:ln>
        </p:spPr>
      </p:pic>
      <p:pic>
        <p:nvPicPr>
          <p:cNvPr id="13323" name="Picture 1" descr="C:\Documents and Settings\Administrator\桌面\背景5_素材\背景5 内页 底.jpg"/>
          <p:cNvPicPr>
            <a:picLocks noChangeAspect="1" noChangeArrowheads="1"/>
          </p:cNvPicPr>
          <p:nvPr/>
        </p:nvPicPr>
        <p:blipFill>
          <a:blip r:embed="rId22" cstate="print"/>
          <a:srcRect/>
          <a:stretch>
            <a:fillRect/>
          </a:stretch>
        </p:blipFill>
        <p:spPr bwMode="auto">
          <a:xfrm>
            <a:off x="0" y="0"/>
            <a:ext cx="9144000" cy="6858000"/>
          </a:xfrm>
          <a:prstGeom prst="rect">
            <a:avLst/>
          </a:prstGeom>
          <a:noFill/>
          <a:ln w="9525">
            <a:noFill/>
            <a:miter lim="800000"/>
            <a:headEnd/>
            <a:tailEnd/>
          </a:ln>
        </p:spPr>
      </p:pic>
      <p:sp>
        <p:nvSpPr>
          <p:cNvPr id="16" name="矩形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rgbClr val="FFFFFF"/>
              </a:solidFill>
            </a:endParaRPr>
          </a:p>
        </p:txBody>
      </p:sp>
      <p:sp>
        <p:nvSpPr>
          <p:cNvPr id="13325" name="Rectangle 6"/>
          <p:cNvSpPr>
            <a:spLocks noGrp="1" noChangeArrowheads="1"/>
          </p:cNvSpPr>
          <p:nvPr>
            <p:ph type="body" idx="1"/>
          </p:nvPr>
        </p:nvSpPr>
        <p:spPr bwMode="auto">
          <a:xfrm>
            <a:off x="1071563" y="1357313"/>
            <a:ext cx="7615237" cy="4808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9944" name="Rectangle 8"/>
          <p:cNvSpPr>
            <a:spLocks noGrp="1" noChangeArrowheads="1"/>
          </p:cNvSpPr>
          <p:nvPr>
            <p:ph type="ftr" sz="quarter" idx="3"/>
          </p:nvPr>
        </p:nvSpPr>
        <p:spPr bwMode="auto">
          <a:xfrm>
            <a:off x="3124200" y="63373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宋体" pitchFamily="2" charset="-122"/>
              </a:defRPr>
            </a:lvl1pPr>
          </a:lstStyle>
          <a:p>
            <a:pPr>
              <a:defRPr/>
            </a:pPr>
            <a:endParaRPr lang="en-US" altLang="zh-CN"/>
          </a:p>
        </p:txBody>
      </p:sp>
      <p:pic>
        <p:nvPicPr>
          <p:cNvPr id="13327" name="Picture 2" descr="C:\Documents and Settings\Administrator\桌面\背景5_素材\校徽 大.png"/>
          <p:cNvPicPr>
            <a:picLocks noChangeAspect="1" noChangeArrowheads="1"/>
          </p:cNvPicPr>
          <p:nvPr/>
        </p:nvPicPr>
        <p:blipFill>
          <a:blip r:embed="rId23" cstate="print"/>
          <a:srcRect/>
          <a:stretch>
            <a:fillRect/>
          </a:stretch>
        </p:blipFill>
        <p:spPr bwMode="auto">
          <a:xfrm>
            <a:off x="6621463" y="44450"/>
            <a:ext cx="692150" cy="692150"/>
          </a:xfrm>
          <a:prstGeom prst="rect">
            <a:avLst/>
          </a:prstGeom>
          <a:noFill/>
          <a:ln w="9525">
            <a:noFill/>
            <a:miter lim="800000"/>
            <a:headEnd/>
            <a:tailEnd/>
          </a:ln>
        </p:spPr>
      </p:pic>
      <p:pic>
        <p:nvPicPr>
          <p:cNvPr id="18" name="Picture 11" descr="C:\Documents and Settings\段志成\桌面\临时工作\两套天津大学ppt背景\D.461835300.26816\天津大学主题的ppt背景设计元素\天津大学 文字.png"/>
          <p:cNvPicPr>
            <a:picLocks noChangeAspect="1" noChangeArrowheads="1"/>
          </p:cNvPicPr>
          <p:nvPr/>
        </p:nvPicPr>
        <p:blipFill>
          <a:blip r:embed="rId16" cstate="print"/>
          <a:srcRect/>
          <a:stretch>
            <a:fillRect/>
          </a:stretch>
        </p:blipFill>
        <p:spPr bwMode="auto">
          <a:xfrm>
            <a:off x="7286644" y="-24"/>
            <a:ext cx="2034088" cy="785818"/>
          </a:xfrm>
          <a:prstGeom prst="rect">
            <a:avLst/>
          </a:prstGeom>
          <a:noFill/>
          <a:ln w="9525">
            <a:noFill/>
            <a:miter lim="800000"/>
            <a:headEnd/>
            <a:tailEnd/>
          </a:ln>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Arial" charset="0"/>
          <a:ea typeface="黑体" pitchFamily="2" charset="-122"/>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Arial" charset="0"/>
          <a:ea typeface="黑体" pitchFamily="2" charset="-122"/>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Arial" charset="0"/>
          <a:ea typeface="黑体" pitchFamily="2" charset="-122"/>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Arial" charset="0"/>
          <a:ea typeface="黑体" pitchFamily="2" charset="-122"/>
        </a:defRPr>
      </a:lvl5pPr>
      <a:lvl6pPr marL="457200" algn="ctr" rtl="0" fontAlgn="base">
        <a:spcBef>
          <a:spcPct val="0"/>
        </a:spcBef>
        <a:spcAft>
          <a:spcPct val="0"/>
        </a:spcAft>
        <a:defRPr sz="4400" b="1">
          <a:solidFill>
            <a:srgbClr val="FFFF00"/>
          </a:solidFill>
          <a:effectLst>
            <a:outerShdw blurRad="38100" dist="38100" dir="2700000" algn="tl">
              <a:srgbClr val="C0C0C0"/>
            </a:outerShdw>
          </a:effectLst>
          <a:latin typeface="Arial" charset="0"/>
          <a:ea typeface="黑体" pitchFamily="2" charset="-122"/>
        </a:defRPr>
      </a:lvl6pPr>
      <a:lvl7pPr marL="914400" algn="ctr" rtl="0" fontAlgn="base">
        <a:spcBef>
          <a:spcPct val="0"/>
        </a:spcBef>
        <a:spcAft>
          <a:spcPct val="0"/>
        </a:spcAft>
        <a:defRPr sz="4400" b="1">
          <a:solidFill>
            <a:srgbClr val="FFFF00"/>
          </a:solidFill>
          <a:effectLst>
            <a:outerShdw blurRad="38100" dist="38100" dir="2700000" algn="tl">
              <a:srgbClr val="C0C0C0"/>
            </a:outerShdw>
          </a:effectLst>
          <a:latin typeface="Arial" charset="0"/>
          <a:ea typeface="黑体" pitchFamily="2" charset="-122"/>
        </a:defRPr>
      </a:lvl7pPr>
      <a:lvl8pPr marL="1371600" algn="ctr" rtl="0" fontAlgn="base">
        <a:spcBef>
          <a:spcPct val="0"/>
        </a:spcBef>
        <a:spcAft>
          <a:spcPct val="0"/>
        </a:spcAft>
        <a:defRPr sz="4400" b="1">
          <a:solidFill>
            <a:srgbClr val="FFFF00"/>
          </a:solidFill>
          <a:effectLst>
            <a:outerShdw blurRad="38100" dist="38100" dir="2700000" algn="tl">
              <a:srgbClr val="C0C0C0"/>
            </a:outerShdw>
          </a:effectLst>
          <a:latin typeface="Arial" charset="0"/>
          <a:ea typeface="黑体" pitchFamily="2" charset="-122"/>
        </a:defRPr>
      </a:lvl8pPr>
      <a:lvl9pPr marL="1828800" algn="ctr" rtl="0" fontAlgn="base">
        <a:spcBef>
          <a:spcPct val="0"/>
        </a:spcBef>
        <a:spcAft>
          <a:spcPct val="0"/>
        </a:spcAft>
        <a:defRPr sz="4400" b="1">
          <a:solidFill>
            <a:srgbClr val="FFFF00"/>
          </a:solidFill>
          <a:effectLst>
            <a:outerShdw blurRad="38100" dist="38100" dir="2700000" algn="tl">
              <a:srgbClr val="C0C0C0"/>
            </a:outerShdw>
          </a:effectLst>
          <a:latin typeface="Arial" charset="0"/>
          <a:ea typeface="黑体" pitchFamily="2" charset="-122"/>
        </a:defRPr>
      </a:lvl9pPr>
    </p:titleStyle>
    <p:bodyStyle>
      <a:lvl1pPr marL="342900" indent="-342900" algn="l" rtl="0" eaLnBrk="0" fontAlgn="base" hangingPunct="0">
        <a:spcBef>
          <a:spcPct val="20000"/>
        </a:spcBef>
        <a:spcAft>
          <a:spcPct val="0"/>
        </a:spcAft>
        <a:buChar char="•"/>
        <a:defRPr sz="4000" b="1">
          <a:solidFill>
            <a:srgbClr val="19194D"/>
          </a:solidFill>
          <a:latin typeface="+mn-lt"/>
          <a:ea typeface="+mn-ea"/>
          <a:cs typeface="+mn-cs"/>
        </a:defRPr>
      </a:lvl1pPr>
      <a:lvl2pPr marL="742950" indent="-285750" algn="l" rtl="0" eaLnBrk="0" fontAlgn="base" hangingPunct="0">
        <a:spcBef>
          <a:spcPct val="20000"/>
        </a:spcBef>
        <a:spcAft>
          <a:spcPct val="0"/>
        </a:spcAft>
        <a:buChar char="–"/>
        <a:defRPr sz="3600" b="1">
          <a:solidFill>
            <a:srgbClr val="19194D"/>
          </a:solidFill>
          <a:latin typeface="+mn-lt"/>
          <a:ea typeface="+mn-ea"/>
        </a:defRPr>
      </a:lvl2pPr>
      <a:lvl3pPr marL="1143000" indent="-228600" algn="l" rtl="0" eaLnBrk="0" fontAlgn="base" hangingPunct="0">
        <a:spcBef>
          <a:spcPct val="20000"/>
        </a:spcBef>
        <a:spcAft>
          <a:spcPct val="0"/>
        </a:spcAft>
        <a:buChar char="•"/>
        <a:defRPr sz="3200" b="1">
          <a:solidFill>
            <a:srgbClr val="19194D"/>
          </a:solidFill>
          <a:latin typeface="+mn-lt"/>
          <a:ea typeface="+mn-ea"/>
        </a:defRPr>
      </a:lvl3pPr>
      <a:lvl4pPr marL="1600200" indent="-228600" algn="l" rtl="0" eaLnBrk="0" fontAlgn="base" hangingPunct="0">
        <a:spcBef>
          <a:spcPct val="20000"/>
        </a:spcBef>
        <a:spcAft>
          <a:spcPct val="0"/>
        </a:spcAft>
        <a:buChar char="–"/>
        <a:defRPr sz="2800" b="1">
          <a:solidFill>
            <a:srgbClr val="19194D"/>
          </a:solidFill>
          <a:latin typeface="+mn-lt"/>
          <a:ea typeface="+mn-ea"/>
        </a:defRPr>
      </a:lvl4pPr>
      <a:lvl5pPr marL="2057400" indent="-228600" algn="l" rtl="0" eaLnBrk="0" fontAlgn="base" hangingPunct="0">
        <a:spcBef>
          <a:spcPct val="20000"/>
        </a:spcBef>
        <a:spcAft>
          <a:spcPct val="0"/>
        </a:spcAft>
        <a:buChar char="»"/>
        <a:defRPr sz="2800" b="1">
          <a:solidFill>
            <a:srgbClr val="19194D"/>
          </a:solidFill>
          <a:latin typeface="+mn-lt"/>
          <a:ea typeface="+mn-ea"/>
        </a:defRPr>
      </a:lvl5pPr>
      <a:lvl6pPr marL="2514600" indent="-228600" algn="l" rtl="0" fontAlgn="base">
        <a:spcBef>
          <a:spcPct val="20000"/>
        </a:spcBef>
        <a:spcAft>
          <a:spcPct val="0"/>
        </a:spcAft>
        <a:buChar char="»"/>
        <a:defRPr sz="2800" b="1">
          <a:solidFill>
            <a:schemeClr val="accent2"/>
          </a:solidFill>
          <a:latin typeface="+mn-lt"/>
          <a:ea typeface="+mn-ea"/>
        </a:defRPr>
      </a:lvl6pPr>
      <a:lvl7pPr marL="2971800" indent="-228600" algn="l" rtl="0" fontAlgn="base">
        <a:spcBef>
          <a:spcPct val="20000"/>
        </a:spcBef>
        <a:spcAft>
          <a:spcPct val="0"/>
        </a:spcAft>
        <a:buChar char="»"/>
        <a:defRPr sz="2800" b="1">
          <a:solidFill>
            <a:schemeClr val="accent2"/>
          </a:solidFill>
          <a:latin typeface="+mn-lt"/>
          <a:ea typeface="+mn-ea"/>
        </a:defRPr>
      </a:lvl7pPr>
      <a:lvl8pPr marL="3429000" indent="-228600" algn="l" rtl="0" fontAlgn="base">
        <a:spcBef>
          <a:spcPct val="20000"/>
        </a:spcBef>
        <a:spcAft>
          <a:spcPct val="0"/>
        </a:spcAft>
        <a:buChar char="»"/>
        <a:defRPr sz="2800" b="1">
          <a:solidFill>
            <a:schemeClr val="accent2"/>
          </a:solidFill>
          <a:latin typeface="+mn-lt"/>
          <a:ea typeface="+mn-ea"/>
        </a:defRPr>
      </a:lvl8pPr>
      <a:lvl9pPr marL="3886200" indent="-228600" algn="l" rtl="0" fontAlgn="base">
        <a:spcBef>
          <a:spcPct val="20000"/>
        </a:spcBef>
        <a:spcAft>
          <a:spcPct val="0"/>
        </a:spcAft>
        <a:buChar char="»"/>
        <a:defRPr sz="2800" b="1">
          <a:solidFill>
            <a:schemeClr val="accent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2324" name="Rectangle 36"/>
          <p:cNvSpPr>
            <a:spLocks noChangeArrowheads="1"/>
          </p:cNvSpPr>
          <p:nvPr/>
        </p:nvSpPr>
        <p:spPr bwMode="ltGray">
          <a:xfrm>
            <a:off x="8859838" y="0"/>
            <a:ext cx="284162" cy="68580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sp>
        <p:nvSpPr>
          <p:cNvPr id="28675" name="Rectangle 22"/>
          <p:cNvSpPr>
            <a:spLocks noGrp="1" noChangeArrowheads="1"/>
          </p:cNvSpPr>
          <p:nvPr>
            <p:ph type="body" idx="1"/>
          </p:nvPr>
        </p:nvSpPr>
        <p:spPr bwMode="auto">
          <a:xfrm>
            <a:off x="611188" y="1052513"/>
            <a:ext cx="8075612" cy="5272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ko-KR" smtClean="0"/>
          </a:p>
        </p:txBody>
      </p:sp>
      <p:sp>
        <p:nvSpPr>
          <p:cNvPr id="12311" name="Rectangle 23"/>
          <p:cNvSpPr>
            <a:spLocks noGrp="1" noChangeArrowheads="1"/>
          </p:cNvSpPr>
          <p:nvPr>
            <p:ph type="dt" sz="half" idx="2"/>
          </p:nvPr>
        </p:nvSpPr>
        <p:spPr bwMode="auto">
          <a:xfrm>
            <a:off x="228600" y="6477000"/>
            <a:ext cx="261302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F1A81"/>
                </a:solidFill>
                <a:effectLst>
                  <a:outerShdw blurRad="38100" dist="38100" dir="2700000" algn="tl">
                    <a:srgbClr val="C0C0C0"/>
                  </a:outerShdw>
                </a:effectLst>
                <a:latin typeface="+mn-lt"/>
                <a:ea typeface="굴림" pitchFamily="50" charset="-127"/>
              </a:defRPr>
            </a:lvl1pPr>
          </a:lstStyle>
          <a:p>
            <a:pPr>
              <a:defRPr/>
            </a:pPr>
            <a:endParaRPr lang="en-US" altLang="ko-KR"/>
          </a:p>
        </p:txBody>
      </p:sp>
      <p:sp>
        <p:nvSpPr>
          <p:cNvPr id="12312" name="Rectangle 24"/>
          <p:cNvSpPr>
            <a:spLocks noGrp="1" noChangeArrowheads="1"/>
          </p:cNvSpPr>
          <p:nvPr>
            <p:ph type="ftr" sz="quarter" idx="3"/>
          </p:nvPr>
        </p:nvSpPr>
        <p:spPr bwMode="auto">
          <a:xfrm>
            <a:off x="5943600" y="6477000"/>
            <a:ext cx="304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F1A81"/>
                </a:solidFill>
                <a:effectLst>
                  <a:outerShdw blurRad="38100" dist="38100" dir="2700000" algn="tl">
                    <a:srgbClr val="C0C0C0"/>
                  </a:outerShdw>
                </a:effectLst>
                <a:latin typeface="+mn-lt"/>
                <a:ea typeface="굴림" pitchFamily="50" charset="-127"/>
              </a:defRPr>
            </a:lvl1pPr>
          </a:lstStyle>
          <a:p>
            <a:pPr>
              <a:defRPr/>
            </a:pPr>
            <a:endParaRPr lang="en-US" altLang="ko-KR"/>
          </a:p>
        </p:txBody>
      </p:sp>
      <p:sp>
        <p:nvSpPr>
          <p:cNvPr id="12313" name="Rectangle 25"/>
          <p:cNvSpPr>
            <a:spLocks noGrp="1" noChangeArrowheads="1"/>
          </p:cNvSpPr>
          <p:nvPr>
            <p:ph type="sldNum" sz="quarter" idx="4"/>
          </p:nvPr>
        </p:nvSpPr>
        <p:spPr bwMode="auto">
          <a:xfrm>
            <a:off x="32766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F1A81"/>
                </a:solidFill>
                <a:effectLst>
                  <a:outerShdw blurRad="38100" dist="38100" dir="2700000" algn="tl">
                    <a:srgbClr val="C0C0C0"/>
                  </a:outerShdw>
                </a:effectLst>
                <a:latin typeface="+mn-lt"/>
                <a:ea typeface="굴림" pitchFamily="50" charset="-127"/>
              </a:defRPr>
            </a:lvl1pPr>
          </a:lstStyle>
          <a:p>
            <a:pPr>
              <a:defRPr/>
            </a:pPr>
            <a:fld id="{C6A3D705-EDD8-4A69-AF34-D52FF7D32376}" type="slidenum">
              <a:rPr lang="ko-KR" altLang="en-US"/>
              <a:pPr>
                <a:defRPr/>
              </a:pPr>
              <a:t>‹#›</a:t>
            </a:fld>
            <a:endParaRPr lang="en-US" altLang="ko-KR"/>
          </a:p>
        </p:txBody>
      </p:sp>
      <p:sp>
        <p:nvSpPr>
          <p:cNvPr id="12326" name="AutoShape 38"/>
          <p:cNvSpPr>
            <a:spLocks noChangeArrowheads="1"/>
          </p:cNvSpPr>
          <p:nvPr/>
        </p:nvSpPr>
        <p:spPr bwMode="ltGray">
          <a:xfrm>
            <a:off x="8461375" y="-6350"/>
            <a:ext cx="539750" cy="835025"/>
          </a:xfrm>
          <a:prstGeom prst="homePlate">
            <a:avLst>
              <a:gd name="adj" fmla="val 25000"/>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sp>
        <p:nvSpPr>
          <p:cNvPr id="12328" name="AutoShape 40"/>
          <p:cNvSpPr>
            <a:spLocks noChangeArrowheads="1"/>
          </p:cNvSpPr>
          <p:nvPr/>
        </p:nvSpPr>
        <p:spPr bwMode="ltGray">
          <a:xfrm>
            <a:off x="8101013" y="0"/>
            <a:ext cx="574675" cy="835025"/>
          </a:xfrm>
          <a:prstGeom prst="homePlate">
            <a:avLst>
              <a:gd name="adj" fmla="val 25000"/>
            </a:avLst>
          </a:prstGeom>
          <a:gradFill rotWithShape="1">
            <a:gsLst>
              <a:gs pos="0">
                <a:schemeClr val="hlink">
                  <a:gamma/>
                  <a:shade val="46275"/>
                  <a:invGamma/>
                </a:schemeClr>
              </a:gs>
              <a:gs pos="100000">
                <a:schemeClr val="hlink"/>
              </a:gs>
            </a:gsLst>
            <a:lin ang="0" scaled="1"/>
          </a:gradFill>
          <a:ln w="9525">
            <a:noFill/>
            <a:miter lim="800000"/>
            <a:headEnd/>
            <a:tailEnd/>
          </a:ln>
          <a:effectLst/>
        </p:spPr>
        <p:txBody>
          <a:bodyPr wrap="none" anchor="ctr"/>
          <a:lstStyle/>
          <a:p>
            <a:pPr algn="ctr" eaLnBrk="0" hangingPunct="0">
              <a:defRPr/>
            </a:pPr>
            <a:endParaRPr lang="ko-KR" altLang="en-US">
              <a:solidFill>
                <a:srgbClr val="0F1A81"/>
              </a:solidFill>
              <a:latin typeface="Times New Roman" pitchFamily="18" charset="0"/>
              <a:ea typeface="굴림" pitchFamily="50" charset="-127"/>
            </a:endParaRPr>
          </a:p>
        </p:txBody>
      </p:sp>
      <p:sp>
        <p:nvSpPr>
          <p:cNvPr id="12323" name="Rectangle 35"/>
          <p:cNvSpPr>
            <a:spLocks noChangeArrowheads="1"/>
          </p:cNvSpPr>
          <p:nvPr/>
        </p:nvSpPr>
        <p:spPr bwMode="ltGray">
          <a:xfrm>
            <a:off x="107950" y="0"/>
            <a:ext cx="7951788" cy="847725"/>
          </a:xfrm>
          <a:prstGeom prst="rect">
            <a:avLst/>
          </a:prstGeom>
          <a:gradFill rotWithShape="1">
            <a:gsLst>
              <a:gs pos="0">
                <a:schemeClr val="accent2">
                  <a:gamma/>
                  <a:tint val="0"/>
                  <a:invGamma/>
                </a:schemeClr>
              </a:gs>
              <a:gs pos="100000">
                <a:schemeClr val="accent2"/>
              </a:gs>
            </a:gsLst>
            <a:lin ang="0" scaled="1"/>
          </a:gra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sp>
        <p:nvSpPr>
          <p:cNvPr id="12329" name="AutoShape 41"/>
          <p:cNvSpPr>
            <a:spLocks noChangeArrowheads="1"/>
          </p:cNvSpPr>
          <p:nvPr/>
        </p:nvSpPr>
        <p:spPr bwMode="ltGray">
          <a:xfrm>
            <a:off x="7888288" y="0"/>
            <a:ext cx="427037" cy="835025"/>
          </a:xfrm>
          <a:prstGeom prst="homePlate">
            <a:avLst>
              <a:gd name="adj" fmla="val 25000"/>
            </a:avLst>
          </a:prstGeom>
          <a:solidFill>
            <a:schemeClr val="accent2"/>
          </a:solidFill>
          <a:ln w="9525">
            <a:noFill/>
            <a:miter lim="800000"/>
            <a:headEnd/>
            <a:tailEnd/>
          </a:ln>
          <a:effectLst/>
        </p:spPr>
        <p:txBody>
          <a:bodyPr wrap="none" anchor="ctr"/>
          <a:lstStyle/>
          <a:p>
            <a:pPr eaLnBrk="0" hangingPunct="0">
              <a:defRPr/>
            </a:pPr>
            <a:endParaRPr lang="zh-CN" altLang="en-US">
              <a:solidFill>
                <a:srgbClr val="0F1A81"/>
              </a:solidFill>
              <a:latin typeface="Times New Roman" pitchFamily="18" charset="0"/>
              <a:ea typeface="宋体" charset="-122"/>
            </a:endParaRPr>
          </a:p>
        </p:txBody>
      </p:sp>
      <p:sp>
        <p:nvSpPr>
          <p:cNvPr id="28683" name="Rectangle 21"/>
          <p:cNvSpPr>
            <a:spLocks noGrp="1" noChangeArrowheads="1"/>
          </p:cNvSpPr>
          <p:nvPr>
            <p:ph type="title"/>
          </p:nvPr>
        </p:nvSpPr>
        <p:spPr bwMode="black">
          <a:xfrm>
            <a:off x="611188" y="115888"/>
            <a:ext cx="76327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iming>
    <p:tnLst>
      <p:par>
        <p:cTn id="1" dur="indefinite" restart="never" nodeType="tmRoot"/>
      </p:par>
    </p:tnLst>
  </p:timing>
  <p:hf sldNum="0" hd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eaLnBrk="1" fontAlgn="base" hangingPunct="1">
        <a:spcBef>
          <a:spcPct val="0"/>
        </a:spcBef>
        <a:spcAft>
          <a:spcPct val="0"/>
        </a:spcAft>
        <a:defRPr sz="3200" b="1">
          <a:solidFill>
            <a:schemeClr val="tx1"/>
          </a:solidFill>
          <a:latin typeface="Verdana" pitchFamily="34" charset="0"/>
        </a:defRPr>
      </a:lvl6pPr>
      <a:lvl7pPr marL="914400" algn="ctr" rtl="0" eaLnBrk="1" fontAlgn="base" hangingPunct="1">
        <a:spcBef>
          <a:spcPct val="0"/>
        </a:spcBef>
        <a:spcAft>
          <a:spcPct val="0"/>
        </a:spcAft>
        <a:defRPr sz="3200" b="1">
          <a:solidFill>
            <a:schemeClr val="tx1"/>
          </a:solidFill>
          <a:latin typeface="Verdana" pitchFamily="34" charset="0"/>
        </a:defRPr>
      </a:lvl7pPr>
      <a:lvl8pPr marL="1371600" algn="ctr" rtl="0" eaLnBrk="1" fontAlgn="base" hangingPunct="1">
        <a:spcBef>
          <a:spcPct val="0"/>
        </a:spcBef>
        <a:spcAft>
          <a:spcPct val="0"/>
        </a:spcAft>
        <a:defRPr sz="3200" b="1">
          <a:solidFill>
            <a:schemeClr val="tx1"/>
          </a:solidFill>
          <a:latin typeface="Verdana" pitchFamily="34" charset="0"/>
        </a:defRPr>
      </a:lvl8pPr>
      <a:lvl9pPr marL="1828800" algn="ctr"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u"/>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13" cstate="print"/>
          <a:srcRect/>
          <a:stretch>
            <a:fillRect/>
          </a:stretch>
        </p:blipFill>
        <p:spPr bwMode="auto">
          <a:xfrm>
            <a:off x="0" y="6288088"/>
            <a:ext cx="9144000" cy="569912"/>
          </a:xfrm>
          <a:prstGeom prst="rect">
            <a:avLst/>
          </a:prstGeom>
          <a:noFill/>
          <a:ln w="9525" algn="ctr">
            <a:noFill/>
            <a:miter lim="800000"/>
            <a:headEnd/>
            <a:tailEnd/>
          </a:ln>
          <a:effectLst/>
        </p:spPr>
      </p:pic>
      <p:pic>
        <p:nvPicPr>
          <p:cNvPr id="286723" name="Picture 3"/>
          <p:cNvPicPr>
            <a:picLocks noChangeAspect="1" noChangeArrowheads="1"/>
          </p:cNvPicPr>
          <p:nvPr/>
        </p:nvPicPr>
        <p:blipFill>
          <a:blip r:embed="rId13" cstate="print"/>
          <a:srcRect/>
          <a:stretch>
            <a:fillRect/>
          </a:stretch>
        </p:blipFill>
        <p:spPr bwMode="auto">
          <a:xfrm>
            <a:off x="0" y="0"/>
            <a:ext cx="9144000" cy="769938"/>
          </a:xfrm>
          <a:prstGeom prst="rect">
            <a:avLst/>
          </a:prstGeom>
          <a:noFill/>
          <a:ln w="9525" algn="ctr">
            <a:noFill/>
            <a:miter lim="800000"/>
            <a:headEnd/>
            <a:tailEnd/>
          </a:ln>
          <a:effectLst/>
        </p:spPr>
      </p:pic>
      <p:sp>
        <p:nvSpPr>
          <p:cNvPr id="286724" name="Rectangle 4"/>
          <p:cNvSpPr>
            <a:spLocks noGrp="1" noChangeArrowheads="1"/>
          </p:cNvSpPr>
          <p:nvPr>
            <p:ph type="title"/>
          </p:nvPr>
        </p:nvSpPr>
        <p:spPr bwMode="black">
          <a:xfrm>
            <a:off x="174625" y="879475"/>
            <a:ext cx="8748713" cy="7874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25" name="Rectangle 5"/>
          <p:cNvSpPr>
            <a:spLocks noGrp="1" noChangeArrowheads="1"/>
          </p:cNvSpPr>
          <p:nvPr>
            <p:ph type="body" idx="1"/>
          </p:nvPr>
        </p:nvSpPr>
        <p:spPr bwMode="black">
          <a:xfrm>
            <a:off x="174625" y="1673225"/>
            <a:ext cx="8748713" cy="4460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br>
              <a:rPr lang="en-US" altLang="en-US" smtClean="0"/>
            </a:br>
            <a:r>
              <a:rPr lang="en-US" altLang="en-US" smtClean="0"/>
              <a:t>good1</a:t>
            </a:r>
          </a:p>
          <a:p>
            <a:pPr lvl="1"/>
            <a:r>
              <a:rPr lang="en-US" altLang="en-US" smtClean="0"/>
              <a:t>Second level</a:t>
            </a:r>
            <a:br>
              <a:rPr lang="en-US" altLang="en-US" smtClean="0"/>
            </a:br>
            <a:r>
              <a:rPr lang="en-US" altLang="en-US" smtClean="0"/>
              <a:t>good2</a:t>
            </a:r>
          </a:p>
          <a:p>
            <a:pPr lvl="2"/>
            <a:r>
              <a:rPr lang="en-US" altLang="en-US" smtClean="0"/>
              <a:t>Third level</a:t>
            </a:r>
            <a:br>
              <a:rPr lang="en-US" altLang="en-US" smtClean="0"/>
            </a:br>
            <a:r>
              <a:rPr lang="en-US" altLang="en-US" smtClean="0"/>
              <a:t>good3</a:t>
            </a:r>
          </a:p>
          <a:p>
            <a:pPr lvl="3"/>
            <a:r>
              <a:rPr lang="en-US" altLang="en-US" smtClean="0"/>
              <a:t>Fourth level</a:t>
            </a:r>
            <a:br>
              <a:rPr lang="en-US" altLang="en-US" smtClean="0"/>
            </a:br>
            <a:r>
              <a:rPr lang="en-US" altLang="en-US" smtClean="0"/>
              <a:t>good4Fifth level</a:t>
            </a:r>
            <a:br>
              <a:rPr lang="en-US" altLang="en-US" smtClean="0"/>
            </a:br>
            <a:r>
              <a:rPr lang="en-US" altLang="en-US" smtClean="0"/>
              <a:t>good5</a:t>
            </a:r>
          </a:p>
          <a:p>
            <a:pPr lvl="3"/>
            <a:endParaRPr lang="en-US" altLang="en-US" smtClean="0"/>
          </a:p>
        </p:txBody>
      </p:sp>
      <p:sp>
        <p:nvSpPr>
          <p:cNvPr id="286726" name="Rectangle 6"/>
          <p:cNvSpPr>
            <a:spLocks noChangeArrowheads="1"/>
          </p:cNvSpPr>
          <p:nvPr/>
        </p:nvSpPr>
        <p:spPr bwMode="black">
          <a:xfrm>
            <a:off x="5635625" y="6461125"/>
            <a:ext cx="3319463" cy="244475"/>
          </a:xfrm>
          <a:prstGeom prst="rect">
            <a:avLst/>
          </a:prstGeom>
          <a:noFill/>
          <a:ln w="9525">
            <a:noFill/>
            <a:miter lim="800000"/>
            <a:headEnd/>
            <a:tailEnd/>
          </a:ln>
          <a:effectLst/>
        </p:spPr>
        <p:txBody>
          <a:bodyPr anchor="ctr">
            <a:spAutoFit/>
          </a:bodyPr>
          <a:lstStyle/>
          <a:p>
            <a:pPr algn="r" eaLnBrk="0" hangingPunct="0"/>
            <a:r>
              <a:rPr lang="en-US" altLang="en-US" sz="1000" b="1">
                <a:solidFill>
                  <a:schemeClr val="bg1"/>
                </a:solidFill>
                <a:cs typeface="Arial" pitchFamily="34" charset="0"/>
              </a:rPr>
              <a:t>© 20</a:t>
            </a:r>
            <a:r>
              <a:rPr lang="en-US" altLang="zh-CN" sz="1000" b="1">
                <a:solidFill>
                  <a:schemeClr val="bg1"/>
                </a:solidFill>
                <a:cs typeface="Arial" pitchFamily="34" charset="0"/>
              </a:rPr>
              <a:t>15</a:t>
            </a:r>
            <a:r>
              <a:rPr lang="en-US" altLang="en-US" sz="1000" b="1">
                <a:solidFill>
                  <a:schemeClr val="bg1"/>
                </a:solidFill>
                <a:cs typeface="Arial" pitchFamily="34" charset="0"/>
              </a:rPr>
              <a:t> </a:t>
            </a:r>
            <a:r>
              <a:rPr lang="en-US" altLang="zh-CN" sz="1000" b="1">
                <a:solidFill>
                  <a:schemeClr val="bg1"/>
                </a:solidFill>
                <a:cs typeface="Arial" pitchFamily="34" charset="0"/>
              </a:rPr>
              <a:t>Tianjin University of Commerce</a:t>
            </a:r>
            <a:endParaRPr lang="en-US" altLang="en-US" sz="1000" b="1">
              <a:solidFill>
                <a:schemeClr val="bg1"/>
              </a:solidFill>
              <a:cs typeface="Arial" pitchFamily="34" charset="0"/>
            </a:endParaRPr>
          </a:p>
        </p:txBody>
      </p:sp>
      <p:pic>
        <p:nvPicPr>
          <p:cNvPr id="286727" name="Picture 7" descr="i_r1_c1[1]"/>
          <p:cNvPicPr>
            <a:picLocks noChangeAspect="1" noChangeArrowheads="1"/>
          </p:cNvPicPr>
          <p:nvPr/>
        </p:nvPicPr>
        <p:blipFill>
          <a:blip r:embed="rId14" cstate="print"/>
          <a:srcRect/>
          <a:stretch>
            <a:fillRect/>
          </a:stretch>
        </p:blipFill>
        <p:spPr bwMode="auto">
          <a:xfrm>
            <a:off x="6469063" y="161925"/>
            <a:ext cx="2327275" cy="542925"/>
          </a:xfrm>
          <a:prstGeom prst="rect">
            <a:avLst/>
          </a:prstGeom>
          <a:noFill/>
        </p:spPr>
      </p:pic>
      <p:sp>
        <p:nvSpPr>
          <p:cNvPr id="286728" name="Text Box 8"/>
          <p:cNvSpPr txBox="1">
            <a:spLocks noChangeArrowheads="1"/>
          </p:cNvSpPr>
          <p:nvPr userDrawn="1"/>
        </p:nvSpPr>
        <p:spPr bwMode="auto">
          <a:xfrm>
            <a:off x="323850" y="6453188"/>
            <a:ext cx="2016125" cy="2444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zh-CN" altLang="en-US" sz="1000" b="1">
                <a:solidFill>
                  <a:schemeClr val="bg1"/>
                </a:solidFill>
                <a:ea typeface="仿宋_GB2312" pitchFamily="49" charset="-122"/>
              </a:rPr>
              <a:t>科技处</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random/>
  </p:transition>
  <p:timing>
    <p:tnLst>
      <p:par>
        <p:cTn id="1" dur="indefinite" restart="never" nodeType="tmRoot"/>
      </p:par>
    </p:tnLst>
  </p:timing>
  <p:txStyles>
    <p:titleStyle>
      <a:lvl1pPr algn="l" rtl="0" fontAlgn="base">
        <a:lnSpc>
          <a:spcPct val="90000"/>
        </a:lnSpc>
        <a:spcBef>
          <a:spcPct val="0"/>
        </a:spcBef>
        <a:spcAft>
          <a:spcPct val="0"/>
        </a:spcAft>
        <a:defRPr sz="2400" b="1">
          <a:solidFill>
            <a:srgbClr val="051AB3"/>
          </a:solidFill>
          <a:latin typeface="+mj-lt"/>
          <a:ea typeface="+mj-ea"/>
          <a:cs typeface="+mj-cs"/>
        </a:defRPr>
      </a:lvl1pPr>
      <a:lvl2pPr algn="l" rtl="0" fontAlgn="base">
        <a:lnSpc>
          <a:spcPct val="90000"/>
        </a:lnSpc>
        <a:spcBef>
          <a:spcPct val="0"/>
        </a:spcBef>
        <a:spcAft>
          <a:spcPct val="0"/>
        </a:spcAft>
        <a:defRPr sz="2400" b="1">
          <a:solidFill>
            <a:srgbClr val="051AB3"/>
          </a:solidFill>
          <a:latin typeface="黑体" pitchFamily="2" charset="-122"/>
          <a:ea typeface="黑体" pitchFamily="2" charset="-122"/>
          <a:cs typeface="Arial" pitchFamily="34" charset="0"/>
        </a:defRPr>
      </a:lvl2pPr>
      <a:lvl3pPr algn="l" rtl="0" fontAlgn="base">
        <a:lnSpc>
          <a:spcPct val="90000"/>
        </a:lnSpc>
        <a:spcBef>
          <a:spcPct val="0"/>
        </a:spcBef>
        <a:spcAft>
          <a:spcPct val="0"/>
        </a:spcAft>
        <a:defRPr sz="2400" b="1">
          <a:solidFill>
            <a:srgbClr val="051AB3"/>
          </a:solidFill>
          <a:latin typeface="黑体" pitchFamily="2" charset="-122"/>
          <a:ea typeface="黑体" pitchFamily="2" charset="-122"/>
          <a:cs typeface="Arial" pitchFamily="34" charset="0"/>
        </a:defRPr>
      </a:lvl3pPr>
      <a:lvl4pPr algn="l" rtl="0" fontAlgn="base">
        <a:lnSpc>
          <a:spcPct val="90000"/>
        </a:lnSpc>
        <a:spcBef>
          <a:spcPct val="0"/>
        </a:spcBef>
        <a:spcAft>
          <a:spcPct val="0"/>
        </a:spcAft>
        <a:defRPr sz="2400" b="1">
          <a:solidFill>
            <a:srgbClr val="051AB3"/>
          </a:solidFill>
          <a:latin typeface="黑体" pitchFamily="2" charset="-122"/>
          <a:ea typeface="黑体" pitchFamily="2" charset="-122"/>
          <a:cs typeface="Arial" pitchFamily="34" charset="0"/>
        </a:defRPr>
      </a:lvl4pPr>
      <a:lvl5pPr algn="l" rtl="0" fontAlgn="base">
        <a:lnSpc>
          <a:spcPct val="90000"/>
        </a:lnSpc>
        <a:spcBef>
          <a:spcPct val="0"/>
        </a:spcBef>
        <a:spcAft>
          <a:spcPct val="0"/>
        </a:spcAft>
        <a:defRPr sz="2400" b="1">
          <a:solidFill>
            <a:srgbClr val="051AB3"/>
          </a:solidFill>
          <a:latin typeface="黑体" pitchFamily="2" charset="-122"/>
          <a:ea typeface="黑体" pitchFamily="2" charset="-122"/>
          <a:cs typeface="Arial" pitchFamily="34" charset="0"/>
        </a:defRPr>
      </a:lvl5pPr>
      <a:lvl6pPr marL="457200" algn="l" rtl="0" fontAlgn="base">
        <a:lnSpc>
          <a:spcPct val="90000"/>
        </a:lnSpc>
        <a:spcBef>
          <a:spcPct val="0"/>
        </a:spcBef>
        <a:spcAft>
          <a:spcPct val="0"/>
        </a:spcAft>
        <a:defRPr sz="2400" b="1">
          <a:solidFill>
            <a:srgbClr val="051AB3"/>
          </a:solidFill>
          <a:latin typeface="黑体" pitchFamily="2" charset="-122"/>
          <a:ea typeface="黑体" pitchFamily="2" charset="-122"/>
          <a:cs typeface="Arial" pitchFamily="34" charset="0"/>
        </a:defRPr>
      </a:lvl6pPr>
      <a:lvl7pPr marL="914400" algn="l" rtl="0" fontAlgn="base">
        <a:lnSpc>
          <a:spcPct val="90000"/>
        </a:lnSpc>
        <a:spcBef>
          <a:spcPct val="0"/>
        </a:spcBef>
        <a:spcAft>
          <a:spcPct val="0"/>
        </a:spcAft>
        <a:defRPr sz="2400" b="1">
          <a:solidFill>
            <a:srgbClr val="051AB3"/>
          </a:solidFill>
          <a:latin typeface="黑体" pitchFamily="2" charset="-122"/>
          <a:ea typeface="黑体" pitchFamily="2" charset="-122"/>
          <a:cs typeface="Arial" pitchFamily="34" charset="0"/>
        </a:defRPr>
      </a:lvl7pPr>
      <a:lvl8pPr marL="1371600" algn="l" rtl="0" fontAlgn="base">
        <a:lnSpc>
          <a:spcPct val="90000"/>
        </a:lnSpc>
        <a:spcBef>
          <a:spcPct val="0"/>
        </a:spcBef>
        <a:spcAft>
          <a:spcPct val="0"/>
        </a:spcAft>
        <a:defRPr sz="2400" b="1">
          <a:solidFill>
            <a:srgbClr val="051AB3"/>
          </a:solidFill>
          <a:latin typeface="黑体" pitchFamily="2" charset="-122"/>
          <a:ea typeface="黑体" pitchFamily="2" charset="-122"/>
          <a:cs typeface="Arial" pitchFamily="34" charset="0"/>
        </a:defRPr>
      </a:lvl8pPr>
      <a:lvl9pPr marL="1828800" algn="l" rtl="0" fontAlgn="base">
        <a:lnSpc>
          <a:spcPct val="90000"/>
        </a:lnSpc>
        <a:spcBef>
          <a:spcPct val="0"/>
        </a:spcBef>
        <a:spcAft>
          <a:spcPct val="0"/>
        </a:spcAft>
        <a:defRPr sz="2400" b="1">
          <a:solidFill>
            <a:srgbClr val="051AB3"/>
          </a:solidFill>
          <a:latin typeface="黑体" pitchFamily="2" charset="-122"/>
          <a:ea typeface="黑体" pitchFamily="2" charset="-122"/>
          <a:cs typeface="Arial" pitchFamily="34" charset="0"/>
        </a:defRPr>
      </a:lvl9pPr>
    </p:titleStyle>
    <p:bodyStyle>
      <a:lvl1pPr marL="400050" indent="-400050" algn="l" rtl="0" fontAlgn="base">
        <a:spcBef>
          <a:spcPct val="0"/>
        </a:spcBef>
        <a:spcAft>
          <a:spcPct val="20000"/>
        </a:spcAft>
        <a:buClr>
          <a:schemeClr val="hlink"/>
        </a:buClr>
        <a:buFont typeface="Wingdings 2" pitchFamily="18" charset="2"/>
        <a:buChar char="³"/>
        <a:defRPr sz="2000" b="1">
          <a:solidFill>
            <a:schemeClr val="tx1"/>
          </a:solidFill>
          <a:latin typeface="+mn-lt"/>
          <a:ea typeface="+mn-ea"/>
          <a:cs typeface="+mn-cs"/>
        </a:defRPr>
      </a:lvl1pPr>
      <a:lvl2pPr marL="914400" indent="-400050" algn="l" rtl="0" fontAlgn="base">
        <a:spcBef>
          <a:spcPct val="0"/>
        </a:spcBef>
        <a:spcAft>
          <a:spcPct val="20000"/>
        </a:spcAft>
        <a:buClr>
          <a:schemeClr val="hlink"/>
        </a:buClr>
        <a:buFont typeface="Wingdings 2" pitchFamily="18" charset="2"/>
        <a:buChar char="²"/>
        <a:defRPr sz="2000" b="1">
          <a:solidFill>
            <a:schemeClr val="hlink"/>
          </a:solidFill>
          <a:latin typeface="+mn-lt"/>
          <a:ea typeface="+mn-ea"/>
          <a:cs typeface="+mn-cs"/>
        </a:defRPr>
      </a:lvl2pPr>
      <a:lvl3pPr marL="1377950" indent="-349250" algn="l" rtl="0" fontAlgn="base">
        <a:spcBef>
          <a:spcPct val="0"/>
        </a:spcBef>
        <a:spcAft>
          <a:spcPct val="20000"/>
        </a:spcAft>
        <a:buClr>
          <a:schemeClr val="hlink"/>
        </a:buClr>
        <a:buFont typeface="Wingdings 2" pitchFamily="18" charset="2"/>
        <a:buChar char="±"/>
        <a:defRPr b="1">
          <a:solidFill>
            <a:schemeClr val="hlink"/>
          </a:solidFill>
          <a:latin typeface="+mn-lt"/>
          <a:ea typeface="+mn-ea"/>
          <a:cs typeface="+mn-cs"/>
        </a:defRPr>
      </a:lvl3pPr>
      <a:lvl4pPr marL="1885950" indent="-342900" algn="l" rtl="0" fontAlgn="base">
        <a:spcBef>
          <a:spcPct val="0"/>
        </a:spcBef>
        <a:spcAft>
          <a:spcPct val="20000"/>
        </a:spcAft>
        <a:buClr>
          <a:schemeClr val="hlink"/>
        </a:buClr>
        <a:buFont typeface="Wingdings 2" pitchFamily="18" charset="2"/>
        <a:buChar char="°"/>
        <a:defRPr b="1">
          <a:solidFill>
            <a:schemeClr val="hlink"/>
          </a:solidFill>
          <a:latin typeface="+mn-lt"/>
          <a:ea typeface="+mn-ea"/>
          <a:cs typeface="+mn-cs"/>
        </a:defRPr>
      </a:lvl4pPr>
      <a:lvl5pPr marL="2349500" indent="-349250" algn="l" rtl="0" fontAlgn="base">
        <a:spcBef>
          <a:spcPct val="0"/>
        </a:spcBef>
        <a:spcAft>
          <a:spcPct val="20000"/>
        </a:spcAft>
        <a:buClr>
          <a:schemeClr val="hlink"/>
        </a:buClr>
        <a:buFont typeface="Wingdings 2" pitchFamily="18" charset="2"/>
        <a:buChar char="¯"/>
        <a:defRPr b="1">
          <a:solidFill>
            <a:schemeClr val="hlink"/>
          </a:solidFill>
          <a:latin typeface="Arial" pitchFamily="34" charset="0"/>
          <a:ea typeface="+mn-ea"/>
          <a:cs typeface="+mn-cs"/>
        </a:defRPr>
      </a:lvl5pPr>
      <a:lvl6pPr marL="2806700" indent="-349250" algn="l" rtl="0" fontAlgn="base">
        <a:spcBef>
          <a:spcPct val="0"/>
        </a:spcBef>
        <a:spcAft>
          <a:spcPct val="20000"/>
        </a:spcAft>
        <a:buClr>
          <a:schemeClr val="hlink"/>
        </a:buClr>
        <a:buFont typeface="Wingdings 2" pitchFamily="18" charset="2"/>
        <a:buChar char="¯"/>
        <a:defRPr b="1">
          <a:solidFill>
            <a:schemeClr val="hlink"/>
          </a:solidFill>
          <a:latin typeface="Arial" pitchFamily="34" charset="0"/>
          <a:ea typeface="+mn-ea"/>
          <a:cs typeface="+mn-cs"/>
        </a:defRPr>
      </a:lvl6pPr>
      <a:lvl7pPr marL="3263900" indent="-349250" algn="l" rtl="0" fontAlgn="base">
        <a:spcBef>
          <a:spcPct val="0"/>
        </a:spcBef>
        <a:spcAft>
          <a:spcPct val="20000"/>
        </a:spcAft>
        <a:buClr>
          <a:schemeClr val="hlink"/>
        </a:buClr>
        <a:buFont typeface="Wingdings 2" pitchFamily="18" charset="2"/>
        <a:buChar char="¯"/>
        <a:defRPr b="1">
          <a:solidFill>
            <a:schemeClr val="hlink"/>
          </a:solidFill>
          <a:latin typeface="Arial" pitchFamily="34" charset="0"/>
          <a:ea typeface="+mn-ea"/>
          <a:cs typeface="+mn-cs"/>
        </a:defRPr>
      </a:lvl7pPr>
      <a:lvl8pPr marL="3721100" indent="-349250" algn="l" rtl="0" fontAlgn="base">
        <a:spcBef>
          <a:spcPct val="0"/>
        </a:spcBef>
        <a:spcAft>
          <a:spcPct val="20000"/>
        </a:spcAft>
        <a:buClr>
          <a:schemeClr val="hlink"/>
        </a:buClr>
        <a:buFont typeface="Wingdings 2" pitchFamily="18" charset="2"/>
        <a:buChar char="¯"/>
        <a:defRPr b="1">
          <a:solidFill>
            <a:schemeClr val="hlink"/>
          </a:solidFill>
          <a:latin typeface="Arial" pitchFamily="34" charset="0"/>
          <a:ea typeface="+mn-ea"/>
          <a:cs typeface="+mn-cs"/>
        </a:defRPr>
      </a:lvl8pPr>
      <a:lvl9pPr marL="4178300" indent="-349250" algn="l" rtl="0" fontAlgn="base">
        <a:spcBef>
          <a:spcPct val="0"/>
        </a:spcBef>
        <a:spcAft>
          <a:spcPct val="20000"/>
        </a:spcAft>
        <a:buClr>
          <a:schemeClr val="hlink"/>
        </a:buClr>
        <a:buFont typeface="Wingdings 2" pitchFamily="18" charset="2"/>
        <a:buChar char="¯"/>
        <a:defRPr b="1">
          <a:solidFill>
            <a:schemeClr val="hlink"/>
          </a:solidFill>
          <a:latin typeface="Arial" pitchFamily="34" charset="0"/>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4.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34.xml"/><Relationship Id="rId4" Type="http://schemas.openxmlformats.org/officeDocument/2006/relationships/image" Target="../media/image24.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34.xml"/><Relationship Id="rId5" Type="http://schemas.openxmlformats.org/officeDocument/2006/relationships/image" Target="../media/image27.png"/><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hyperlink" Target="https://isis.nsfc.gov.cn/" TargetMode="External"/><Relationship Id="rId2" Type="http://schemas.openxmlformats.org/officeDocument/2006/relationships/notesSlide" Target="../notesSlides/notesSlide80.xml"/><Relationship Id="rId1" Type="http://schemas.openxmlformats.org/officeDocument/2006/relationships/slideLayout" Target="../slideLayouts/slideLayout34.xml"/><Relationship Id="rId4" Type="http://schemas.openxmlformats.org/officeDocument/2006/relationships/hyperlink" Target="http://npd.nsfc.gov.cn/"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endParaRPr lang="zh-CN" altLang="en-US"/>
          </a:p>
        </p:txBody>
      </p:sp>
      <p:sp>
        <p:nvSpPr>
          <p:cNvPr id="289795" name="Rectangle 3"/>
          <p:cNvSpPr>
            <a:spLocks noGrp="1" noChangeArrowheads="1"/>
          </p:cNvSpPr>
          <p:nvPr>
            <p:ph type="body" idx="1"/>
          </p:nvPr>
        </p:nvSpPr>
        <p:spPr/>
        <p:txBody>
          <a:bodyPr/>
          <a:lstStyle/>
          <a:p>
            <a:endParaRPr lang="zh-CN" altLang="en-US"/>
          </a:p>
        </p:txBody>
      </p:sp>
      <p:sp>
        <p:nvSpPr>
          <p:cNvPr id="289796" name="Rectangle 4"/>
          <p:cNvSpPr>
            <a:spLocks noChangeArrowheads="1"/>
          </p:cNvSpPr>
          <p:nvPr/>
        </p:nvSpPr>
        <p:spPr bwMode="auto">
          <a:xfrm>
            <a:off x="827088" y="2349500"/>
            <a:ext cx="7489825" cy="3184525"/>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ts val="600"/>
              </a:spcBef>
            </a:pPr>
            <a:r>
              <a:rPr lang="en-US" altLang="zh-CN" sz="4400" b="1">
                <a:solidFill>
                  <a:schemeClr val="hlink"/>
                </a:solidFill>
              </a:rPr>
              <a:t>2015</a:t>
            </a:r>
            <a:r>
              <a:rPr lang="zh-CN" altLang="en-US" sz="4400" b="1">
                <a:solidFill>
                  <a:schemeClr val="hlink"/>
                </a:solidFill>
              </a:rPr>
              <a:t>年国家自然科学基金</a:t>
            </a:r>
            <a:br>
              <a:rPr lang="zh-CN" altLang="en-US" sz="4400" b="1">
                <a:solidFill>
                  <a:schemeClr val="hlink"/>
                </a:solidFill>
              </a:rPr>
            </a:br>
            <a:r>
              <a:rPr lang="zh-CN" altLang="en-US" sz="4400" b="1">
                <a:solidFill>
                  <a:schemeClr val="hlink"/>
                </a:solidFill>
              </a:rPr>
              <a:t>申请部署及注意事项</a:t>
            </a:r>
          </a:p>
          <a:p>
            <a:pPr algn="ctr">
              <a:spcBef>
                <a:spcPts val="600"/>
              </a:spcBef>
            </a:pPr>
            <a:endParaRPr lang="en-US" altLang="zh-CN" sz="4400" b="1">
              <a:solidFill>
                <a:srgbClr val="000000"/>
              </a:solidFill>
            </a:endParaRPr>
          </a:p>
          <a:p>
            <a:pPr algn="ctr">
              <a:spcBef>
                <a:spcPts val="600"/>
              </a:spcBef>
            </a:pPr>
            <a:r>
              <a:rPr lang="zh-CN" altLang="en-US" sz="2800" b="1">
                <a:solidFill>
                  <a:srgbClr val="000000"/>
                </a:solidFill>
              </a:rPr>
              <a:t>科技处、社科处</a:t>
            </a:r>
          </a:p>
          <a:p>
            <a:pPr algn="ctr">
              <a:spcBef>
                <a:spcPts val="600"/>
              </a:spcBef>
            </a:pPr>
            <a:r>
              <a:rPr lang="en-US" altLang="zh-CN" sz="2800" b="1">
                <a:solidFill>
                  <a:srgbClr val="000000"/>
                </a:solidFill>
              </a:rPr>
              <a:t>2015.01.04</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2988" y="1125538"/>
            <a:ext cx="7429500" cy="4956175"/>
          </a:xfrm>
          <a:prstGeom prst="rect">
            <a:avLst/>
          </a:prstGeom>
        </p:spPr>
        <p:txBody>
          <a:bodyPr>
            <a:spAutoFit/>
          </a:bodyPr>
          <a:lstStyle/>
          <a:p>
            <a:pPr fontAlgn="auto">
              <a:lnSpc>
                <a:spcPts val="2600"/>
              </a:lnSpc>
              <a:spcBef>
                <a:spcPts val="100"/>
              </a:spcBef>
              <a:spcAft>
                <a:spcPts val="600"/>
              </a:spcAft>
              <a:defRPr/>
            </a:pPr>
            <a:r>
              <a:rPr lang="en-US" altLang="zh-CN" sz="2400" b="1" dirty="0">
                <a:solidFill>
                  <a:srgbClr val="FF0000"/>
                </a:solidFill>
                <a:latin typeface="黑体" pitchFamily="49" charset="-122"/>
                <a:ea typeface="黑体" pitchFamily="49" charset="-122"/>
              </a:rPr>
              <a:t>2015</a:t>
            </a:r>
            <a:r>
              <a:rPr lang="zh-CN" altLang="en-US" sz="2400" b="1" dirty="0">
                <a:solidFill>
                  <a:srgbClr val="FF0000"/>
                </a:solidFill>
                <a:latin typeface="黑体" pitchFamily="49" charset="-122"/>
                <a:ea typeface="黑体" pitchFamily="49" charset="-122"/>
              </a:rPr>
              <a:t>年集中接收申请的项目类型：</a:t>
            </a:r>
            <a:endParaRPr lang="en-US" altLang="zh-CN" sz="2400" b="1" dirty="0">
              <a:solidFill>
                <a:srgbClr val="FF0000"/>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Ø"/>
              <a:defRPr/>
            </a:pPr>
            <a:r>
              <a:rPr lang="zh-CN" altLang="en-US" sz="2000" kern="0" dirty="0">
                <a:solidFill>
                  <a:srgbClr val="0133BF"/>
                </a:solidFill>
                <a:latin typeface="黑体" pitchFamily="49" charset="-122"/>
                <a:ea typeface="黑体" pitchFamily="49" charset="-122"/>
              </a:rPr>
              <a:t>面上项目</a:t>
            </a:r>
            <a:endParaRPr lang="en-US" altLang="zh-CN" sz="2000" kern="0" dirty="0">
              <a:solidFill>
                <a:srgbClr val="0133BF"/>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Ø"/>
              <a:defRPr/>
            </a:pPr>
            <a:r>
              <a:rPr lang="zh-CN" altLang="en-US" sz="2000" kern="0" dirty="0">
                <a:solidFill>
                  <a:srgbClr val="0133BF"/>
                </a:solidFill>
                <a:latin typeface="黑体" pitchFamily="49" charset="-122"/>
                <a:ea typeface="黑体" pitchFamily="49" charset="-122"/>
              </a:rPr>
              <a:t>重点项目</a:t>
            </a:r>
            <a:endParaRPr lang="en-US" altLang="zh-CN" sz="2000" kern="0" dirty="0">
              <a:solidFill>
                <a:srgbClr val="0133BF"/>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Ø"/>
              <a:defRPr/>
            </a:pPr>
            <a:r>
              <a:rPr lang="zh-CN" altLang="en-US" sz="2000" kern="0" dirty="0">
                <a:solidFill>
                  <a:srgbClr val="0133BF"/>
                </a:solidFill>
                <a:latin typeface="黑体" pitchFamily="49" charset="-122"/>
                <a:ea typeface="黑体" pitchFamily="49" charset="-122"/>
              </a:rPr>
              <a:t>重大项目</a:t>
            </a:r>
            <a:endParaRPr lang="en-US" altLang="zh-CN" sz="2000" kern="0" dirty="0">
              <a:solidFill>
                <a:srgbClr val="0133BF"/>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Ø"/>
              <a:defRPr/>
            </a:pPr>
            <a:r>
              <a:rPr lang="zh-CN" altLang="en-US" sz="2000" kern="0" dirty="0">
                <a:solidFill>
                  <a:srgbClr val="0133BF"/>
                </a:solidFill>
                <a:latin typeface="黑体" pitchFamily="49" charset="-122"/>
                <a:ea typeface="黑体" pitchFamily="49" charset="-122"/>
              </a:rPr>
              <a:t>重大研究计划项目</a:t>
            </a:r>
            <a:endParaRPr lang="en-US" altLang="zh-CN" sz="2000" kern="0" dirty="0">
              <a:solidFill>
                <a:srgbClr val="0133BF"/>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Ø"/>
              <a:defRPr/>
            </a:pPr>
            <a:r>
              <a:rPr lang="zh-CN" altLang="en-US" sz="2000" kern="0" dirty="0">
                <a:solidFill>
                  <a:srgbClr val="0133BF"/>
                </a:solidFill>
                <a:latin typeface="黑体" pitchFamily="49" charset="-122"/>
                <a:ea typeface="黑体" pitchFamily="49" charset="-122"/>
              </a:rPr>
              <a:t>重点国际（地区）合作研究项目</a:t>
            </a:r>
            <a:endParaRPr lang="en-US" altLang="zh-CN" sz="2000" kern="0" dirty="0">
              <a:solidFill>
                <a:srgbClr val="0133BF"/>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u"/>
              <a:defRPr/>
            </a:pPr>
            <a:r>
              <a:rPr lang="zh-CN" altLang="en-US" sz="2000" dirty="0">
                <a:solidFill>
                  <a:srgbClr val="FF0000"/>
                </a:solidFill>
                <a:latin typeface="黑体" pitchFamily="49" charset="-122"/>
                <a:ea typeface="黑体" pitchFamily="49" charset="-122"/>
              </a:rPr>
              <a:t>青年科学基金项目</a:t>
            </a:r>
            <a:endParaRPr lang="en-US" altLang="zh-CN" sz="2000" dirty="0">
              <a:solidFill>
                <a:srgbClr val="FF0000"/>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u"/>
              <a:defRPr/>
            </a:pPr>
            <a:r>
              <a:rPr lang="zh-CN" altLang="en-US" sz="2000" dirty="0">
                <a:solidFill>
                  <a:srgbClr val="FF0000"/>
                </a:solidFill>
                <a:latin typeface="黑体" pitchFamily="49" charset="-122"/>
                <a:ea typeface="黑体" pitchFamily="49" charset="-122"/>
              </a:rPr>
              <a:t>优秀青年科学基金项目</a:t>
            </a:r>
            <a:endParaRPr lang="en-US" altLang="zh-CN" sz="2000" dirty="0">
              <a:solidFill>
                <a:srgbClr val="FF0000"/>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u"/>
              <a:defRPr/>
            </a:pPr>
            <a:r>
              <a:rPr lang="zh-CN" altLang="en-US" sz="2000" dirty="0">
                <a:solidFill>
                  <a:srgbClr val="FF0000"/>
                </a:solidFill>
                <a:latin typeface="黑体" pitchFamily="49" charset="-122"/>
                <a:ea typeface="黑体" pitchFamily="49" charset="-122"/>
              </a:rPr>
              <a:t>国家杰出青年科学基金项目</a:t>
            </a:r>
            <a:endParaRPr lang="en-US" altLang="zh-CN" sz="2000" dirty="0">
              <a:solidFill>
                <a:srgbClr val="FF0000"/>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u"/>
              <a:defRPr/>
            </a:pPr>
            <a:r>
              <a:rPr lang="zh-CN" altLang="en-US" sz="2000" dirty="0">
                <a:solidFill>
                  <a:srgbClr val="FF0000"/>
                </a:solidFill>
                <a:latin typeface="黑体" pitchFamily="49" charset="-122"/>
                <a:ea typeface="黑体" pitchFamily="49" charset="-122"/>
              </a:rPr>
              <a:t>创新研究群体项目</a:t>
            </a:r>
            <a:endParaRPr lang="en-US" altLang="zh-CN" sz="2000" dirty="0">
              <a:solidFill>
                <a:srgbClr val="FF0000"/>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u"/>
              <a:defRPr/>
            </a:pPr>
            <a:r>
              <a:rPr lang="zh-CN" altLang="en-US" sz="2000" dirty="0">
                <a:solidFill>
                  <a:srgbClr val="FF0000"/>
                </a:solidFill>
                <a:latin typeface="黑体" pitchFamily="49" charset="-122"/>
                <a:ea typeface="黑体" pitchFamily="49" charset="-122"/>
              </a:rPr>
              <a:t>海外及港澳学者合作研究基金项目</a:t>
            </a:r>
            <a:endParaRPr lang="en-US" altLang="zh-CN" sz="2000" dirty="0">
              <a:solidFill>
                <a:srgbClr val="FF0000"/>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p"/>
              <a:defRPr/>
            </a:pPr>
            <a:r>
              <a:rPr lang="zh-CN" altLang="en-US" sz="2000" dirty="0">
                <a:solidFill>
                  <a:srgbClr val="7030A0"/>
                </a:solidFill>
                <a:latin typeface="黑体" pitchFamily="49" charset="-122"/>
                <a:ea typeface="黑体" pitchFamily="49" charset="-122"/>
              </a:rPr>
              <a:t>国家重大科研仪器研制项目（自由申请）</a:t>
            </a:r>
            <a:endParaRPr lang="en-US" altLang="zh-CN" sz="2000" dirty="0">
              <a:solidFill>
                <a:srgbClr val="7030A0"/>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p"/>
              <a:defRPr/>
            </a:pPr>
            <a:r>
              <a:rPr lang="zh-CN" altLang="en-US" sz="2000" dirty="0">
                <a:solidFill>
                  <a:srgbClr val="7030A0"/>
                </a:solidFill>
                <a:latin typeface="黑体" pitchFamily="49" charset="-122"/>
                <a:ea typeface="黑体" pitchFamily="49" charset="-122"/>
              </a:rPr>
              <a:t>联合基金项目</a:t>
            </a:r>
            <a:endParaRPr lang="en-US" altLang="zh-CN" sz="2000" dirty="0">
              <a:solidFill>
                <a:srgbClr val="7030A0"/>
              </a:solidFill>
              <a:latin typeface="黑体" pitchFamily="49" charset="-122"/>
              <a:ea typeface="黑体" pitchFamily="49" charset="-122"/>
            </a:endParaRPr>
          </a:p>
          <a:p>
            <a:pPr fontAlgn="auto">
              <a:lnSpc>
                <a:spcPts val="2600"/>
              </a:lnSpc>
              <a:spcBef>
                <a:spcPts val="100"/>
              </a:spcBef>
              <a:spcAft>
                <a:spcPts val="0"/>
              </a:spcAft>
              <a:buFont typeface="Wingdings" pitchFamily="2" charset="2"/>
              <a:buChar char="p"/>
              <a:defRPr/>
            </a:pPr>
            <a:r>
              <a:rPr lang="zh-CN" altLang="en-US" sz="2000" b="1" dirty="0">
                <a:solidFill>
                  <a:srgbClr val="7030A0"/>
                </a:solidFill>
                <a:latin typeface="+mn-lt"/>
                <a:ea typeface="+mn-ea"/>
              </a:rPr>
              <a:t>数学天元青年基金项目</a:t>
            </a:r>
            <a:endParaRPr lang="zh-CN" altLang="en-US" sz="2000" dirty="0">
              <a:solidFill>
                <a:srgbClr val="7030A0"/>
              </a:solidFill>
              <a:latin typeface="+mn-lt"/>
              <a:ea typeface="+mn-ea"/>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p:cNvSpPr>
            <a:spLocks noChangeArrowheads="1"/>
          </p:cNvSpPr>
          <p:nvPr/>
        </p:nvSpPr>
        <p:spPr bwMode="auto">
          <a:xfrm>
            <a:off x="179388" y="2133600"/>
            <a:ext cx="8713787" cy="1754188"/>
          </a:xfrm>
          <a:prstGeom prst="rect">
            <a:avLst/>
          </a:prstGeom>
          <a:noFill/>
          <a:ln w="9525">
            <a:noFill/>
            <a:miter lim="800000"/>
            <a:headEnd/>
            <a:tailEnd/>
          </a:ln>
        </p:spPr>
        <p:txBody>
          <a:bodyPr>
            <a:spAutoFit/>
          </a:bodyPr>
          <a:lstStyle/>
          <a:p>
            <a:pPr algn="ctr"/>
            <a:r>
              <a:rPr lang="zh-CN" altLang="en-US" sz="3600" b="1">
                <a:solidFill>
                  <a:srgbClr val="000000"/>
                </a:solidFill>
                <a:latin typeface="黑体" pitchFamily="2" charset="-122"/>
                <a:ea typeface="黑体" pitchFamily="2" charset="-122"/>
                <a:sym typeface="黑体" pitchFamily="2" charset="-122"/>
              </a:rPr>
              <a:t>第二部分</a:t>
            </a:r>
          </a:p>
          <a:p>
            <a:pPr algn="ctr"/>
            <a:endParaRPr lang="en-US" altLang="zh-CN" sz="3600" b="1">
              <a:solidFill>
                <a:srgbClr val="000000"/>
              </a:solidFill>
              <a:latin typeface="黑体" pitchFamily="2" charset="-122"/>
              <a:ea typeface="黑体" pitchFamily="2" charset="-122"/>
              <a:sym typeface="黑体" pitchFamily="2" charset="-122"/>
            </a:endParaRPr>
          </a:p>
          <a:p>
            <a:pPr algn="ctr"/>
            <a:r>
              <a:rPr lang="zh-CN" altLang="en-US" sz="3600" b="1">
                <a:solidFill>
                  <a:srgbClr val="000000"/>
                </a:solidFill>
                <a:latin typeface="黑体" pitchFamily="2" charset="-122"/>
                <a:ea typeface="黑体" pitchFamily="2" charset="-122"/>
              </a:rPr>
              <a:t>申请注意事项</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19113" y="1001713"/>
            <a:ext cx="8229600" cy="5091112"/>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20000"/>
              </a:lnSpc>
            </a:pPr>
            <a:r>
              <a:rPr lang="en-US" altLang="zh-CN" sz="2800" b="1">
                <a:solidFill>
                  <a:srgbClr val="000000"/>
                </a:solidFill>
                <a:latin typeface="Arial" pitchFamily="34" charset="0"/>
                <a:ea typeface="黑体" pitchFamily="2" charset="-122"/>
              </a:rPr>
              <a:t>1</a:t>
            </a:r>
            <a:r>
              <a:rPr lang="zh-CN" altLang="en-US" sz="2800" b="1">
                <a:solidFill>
                  <a:srgbClr val="000000"/>
                </a:solidFill>
                <a:latin typeface="Arial" pitchFamily="34" charset="0"/>
                <a:ea typeface="黑体" pitchFamily="2" charset="-122"/>
              </a:rPr>
              <a:t>．认真阅读</a:t>
            </a:r>
            <a:r>
              <a:rPr lang="en-US" altLang="zh-CN" sz="2800" b="1">
                <a:solidFill>
                  <a:srgbClr val="FF0000"/>
                </a:solidFill>
                <a:effectLst>
                  <a:outerShdw blurRad="38100" dist="38100" dir="2700000" algn="tl">
                    <a:srgbClr val="C0C0C0"/>
                  </a:outerShdw>
                </a:effectLst>
                <a:latin typeface="Arial" pitchFamily="34" charset="0"/>
                <a:ea typeface="黑体" pitchFamily="2" charset="-122"/>
              </a:rPr>
              <a:t>《</a:t>
            </a:r>
            <a:r>
              <a:rPr lang="zh-CN" altLang="en-US" sz="2800" b="1">
                <a:solidFill>
                  <a:srgbClr val="FF0000"/>
                </a:solidFill>
                <a:effectLst>
                  <a:outerShdw blurRad="38100" dist="38100" dir="2700000" algn="tl">
                    <a:srgbClr val="C0C0C0"/>
                  </a:outerShdw>
                </a:effectLst>
                <a:latin typeface="Arial" pitchFamily="34" charset="0"/>
                <a:ea typeface="黑体" pitchFamily="2" charset="-122"/>
              </a:rPr>
              <a:t>条例</a:t>
            </a:r>
            <a:r>
              <a:rPr lang="en-US" altLang="zh-CN" sz="2800" b="1">
                <a:solidFill>
                  <a:srgbClr val="FF0000"/>
                </a:solidFill>
                <a:effectLst>
                  <a:outerShdw blurRad="38100" dist="38100" dir="2700000" algn="tl">
                    <a:srgbClr val="C0C0C0"/>
                  </a:outerShdw>
                </a:effectLst>
                <a:latin typeface="Arial" pitchFamily="34" charset="0"/>
                <a:ea typeface="黑体" pitchFamily="2" charset="-122"/>
              </a:rPr>
              <a:t>》</a:t>
            </a:r>
            <a:r>
              <a:rPr lang="zh-CN" altLang="en-US" sz="2800" b="1">
                <a:solidFill>
                  <a:srgbClr val="FF0000"/>
                </a:solidFill>
                <a:effectLst>
                  <a:outerShdw blurRad="38100" dist="38100" dir="2700000" algn="tl">
                    <a:srgbClr val="C0C0C0"/>
                  </a:outerShdw>
                </a:effectLst>
                <a:latin typeface="Arial" pitchFamily="34" charset="0"/>
                <a:ea typeface="黑体" pitchFamily="2" charset="-122"/>
              </a:rPr>
              <a:t>、</a:t>
            </a:r>
            <a:r>
              <a:rPr lang="en-US" altLang="zh-CN" sz="2800" b="1">
                <a:solidFill>
                  <a:srgbClr val="FF0000"/>
                </a:solidFill>
                <a:effectLst>
                  <a:outerShdw blurRad="38100" dist="38100" dir="2700000" algn="tl">
                    <a:srgbClr val="C0C0C0"/>
                  </a:outerShdw>
                </a:effectLst>
                <a:latin typeface="Arial" pitchFamily="34" charset="0"/>
                <a:ea typeface="黑体" pitchFamily="2" charset="-122"/>
              </a:rPr>
              <a:t>《2015</a:t>
            </a:r>
            <a:r>
              <a:rPr lang="zh-CN" altLang="en-US" sz="2800" b="1">
                <a:solidFill>
                  <a:srgbClr val="FF0000"/>
                </a:solidFill>
                <a:effectLst>
                  <a:outerShdw blurRad="38100" dist="38100" dir="2700000" algn="tl">
                    <a:srgbClr val="C0C0C0"/>
                  </a:outerShdw>
                </a:effectLst>
                <a:latin typeface="Arial" pitchFamily="34" charset="0"/>
                <a:ea typeface="黑体" pitchFamily="2" charset="-122"/>
              </a:rPr>
              <a:t>年基金项目指南</a:t>
            </a:r>
            <a:r>
              <a:rPr lang="en-US" altLang="zh-CN" sz="2800" b="1">
                <a:solidFill>
                  <a:srgbClr val="FF0000"/>
                </a:solidFill>
                <a:effectLst>
                  <a:outerShdw blurRad="38100" dist="38100" dir="2700000" algn="tl">
                    <a:srgbClr val="C0C0C0"/>
                  </a:outerShdw>
                </a:effectLst>
                <a:latin typeface="Arial" pitchFamily="34" charset="0"/>
                <a:ea typeface="黑体" pitchFamily="2" charset="-122"/>
              </a:rPr>
              <a:t>》</a:t>
            </a:r>
            <a:r>
              <a:rPr lang="zh-CN" altLang="en-US" sz="2800" b="1">
                <a:solidFill>
                  <a:srgbClr val="000000"/>
                </a:solidFill>
                <a:latin typeface="Arial" pitchFamily="34" charset="0"/>
                <a:ea typeface="黑体" pitchFamily="2" charset="-122"/>
              </a:rPr>
              <a:t>、按照撰写提纲撰写。不得出现任何违反法律及有关保密规定的内容。</a:t>
            </a:r>
            <a:r>
              <a:rPr lang="zh-CN" altLang="en-US" sz="2800" b="1">
                <a:solidFill>
                  <a:srgbClr val="C00000"/>
                </a:solidFill>
                <a:latin typeface="Arial" pitchFamily="34" charset="0"/>
                <a:ea typeface="黑体" pitchFamily="2" charset="-122"/>
              </a:rPr>
              <a:t>材料真实、合法。</a:t>
            </a:r>
            <a:r>
              <a:rPr lang="zh-CN" altLang="en-US" sz="2800" b="1">
                <a:solidFill>
                  <a:srgbClr val="000000"/>
                </a:solidFill>
                <a:latin typeface="Arial" pitchFamily="34" charset="0"/>
                <a:ea typeface="黑体" pitchFamily="2" charset="-122"/>
              </a:rPr>
              <a:t/>
            </a:r>
            <a:br>
              <a:rPr lang="zh-CN" altLang="en-US" sz="2800" b="1">
                <a:solidFill>
                  <a:srgbClr val="000000"/>
                </a:solidFill>
                <a:latin typeface="Arial" pitchFamily="34" charset="0"/>
                <a:ea typeface="黑体" pitchFamily="2" charset="-122"/>
              </a:rPr>
            </a:br>
            <a:r>
              <a:rPr lang="en-US" altLang="zh-CN" sz="2800" b="1">
                <a:solidFill>
                  <a:srgbClr val="000000"/>
                </a:solidFill>
                <a:latin typeface="Arial" pitchFamily="34" charset="0"/>
                <a:ea typeface="黑体" pitchFamily="2" charset="-122"/>
              </a:rPr>
              <a:t>2</a:t>
            </a:r>
            <a:r>
              <a:rPr lang="zh-CN" altLang="en-US" sz="2800" b="1">
                <a:solidFill>
                  <a:srgbClr val="000000"/>
                </a:solidFill>
                <a:latin typeface="Arial" pitchFamily="34" charset="0"/>
                <a:ea typeface="黑体" pitchFamily="2" charset="-122"/>
              </a:rPr>
              <a:t>．根据所申请的项目类型，准确选择或填写</a:t>
            </a:r>
            <a:r>
              <a:rPr lang="zh-CN" altLang="en-US" sz="2800" b="1">
                <a:solidFill>
                  <a:srgbClr val="C00000"/>
                </a:solidFill>
                <a:latin typeface="Arial" pitchFamily="34" charset="0"/>
                <a:ea typeface="黑体" pitchFamily="2" charset="-122"/>
              </a:rPr>
              <a:t>“资助类别”、“亚类说明”、“附注说明”</a:t>
            </a:r>
            <a:r>
              <a:rPr lang="zh-CN" altLang="en-US" sz="2800" b="1">
                <a:solidFill>
                  <a:srgbClr val="000000"/>
                </a:solidFill>
                <a:latin typeface="Arial" pitchFamily="34" charset="0"/>
                <a:ea typeface="黑体" pitchFamily="2" charset="-122"/>
              </a:rPr>
              <a:t>等内容。要求“选择”的内容，只能在下拉菜单中选定；要求“填写”的内容，可以键入相应文字；</a:t>
            </a:r>
            <a:r>
              <a:rPr lang="zh-CN" altLang="en-US" sz="2800" b="1">
                <a:solidFill>
                  <a:srgbClr val="C00000"/>
                </a:solidFill>
                <a:latin typeface="Arial" pitchFamily="34" charset="0"/>
                <a:ea typeface="黑体" pitchFamily="2" charset="-122"/>
              </a:rPr>
              <a:t>有些项目“附注说明”需要严格按</a:t>
            </a:r>
            <a:r>
              <a:rPr lang="en-US" altLang="zh-CN" sz="2800" b="1">
                <a:solidFill>
                  <a:srgbClr val="C00000"/>
                </a:solidFill>
                <a:latin typeface="Arial" pitchFamily="34" charset="0"/>
                <a:ea typeface="黑体" pitchFamily="2" charset="-122"/>
              </a:rPr>
              <a:t>《</a:t>
            </a:r>
            <a:r>
              <a:rPr lang="zh-CN" altLang="en-US" sz="2800" b="1">
                <a:solidFill>
                  <a:srgbClr val="C00000"/>
                </a:solidFill>
                <a:latin typeface="Arial" pitchFamily="34" charset="0"/>
                <a:ea typeface="黑体" pitchFamily="2" charset="-122"/>
              </a:rPr>
              <a:t>指南</a:t>
            </a:r>
            <a:r>
              <a:rPr lang="en-US" altLang="zh-CN" sz="2800" b="1">
                <a:solidFill>
                  <a:srgbClr val="C00000"/>
                </a:solidFill>
                <a:latin typeface="Arial" pitchFamily="34" charset="0"/>
                <a:ea typeface="黑体" pitchFamily="2" charset="-122"/>
              </a:rPr>
              <a:t>》</a:t>
            </a:r>
            <a:r>
              <a:rPr lang="zh-CN" altLang="en-US" sz="2800" b="1">
                <a:solidFill>
                  <a:srgbClr val="C00000"/>
                </a:solidFill>
                <a:latin typeface="Arial" pitchFamily="34" charset="0"/>
                <a:ea typeface="黑体" pitchFamily="2" charset="-122"/>
              </a:rPr>
              <a:t>相关要求填写（如重点项目等）。</a:t>
            </a:r>
            <a:endParaRPr lang="zh-CN" altLang="en-US" sz="2400" b="1">
              <a:solidFill>
                <a:srgbClr val="000000"/>
              </a:solidFill>
              <a:latin typeface="Arial" pitchFamily="34" charset="0"/>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413" y="1069975"/>
            <a:ext cx="8640762" cy="4879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ts val="3300"/>
              </a:lnSpc>
              <a:spcBef>
                <a:spcPts val="600"/>
              </a:spcBef>
            </a:pPr>
            <a:r>
              <a:rPr lang="zh-CN" altLang="en-US" sz="2400" b="1">
                <a:solidFill>
                  <a:srgbClr val="000000"/>
                </a:solidFill>
                <a:latin typeface="黑体" pitchFamily="2" charset="-122"/>
                <a:ea typeface="黑体" pitchFamily="2" charset="-122"/>
              </a:rPr>
              <a:t> </a:t>
            </a:r>
            <a:r>
              <a:rPr lang="en-US" altLang="zh-CN" sz="2400" b="1">
                <a:solidFill>
                  <a:srgbClr val="000000"/>
                </a:solidFill>
                <a:latin typeface="Arial" pitchFamily="34" charset="0"/>
                <a:ea typeface="黑体" pitchFamily="2" charset="-122"/>
              </a:rPr>
              <a:t>3</a:t>
            </a:r>
            <a:r>
              <a:rPr lang="zh-CN" altLang="en-US" sz="2400" b="1">
                <a:solidFill>
                  <a:srgbClr val="000000"/>
                </a:solidFill>
                <a:latin typeface="Arial" pitchFamily="34" charset="0"/>
                <a:ea typeface="黑体" pitchFamily="2" charset="-122"/>
              </a:rPr>
              <a:t>．根据所申请的研究方向或研究领域，按照</a:t>
            </a:r>
            <a:r>
              <a:rPr lang="en-US" altLang="zh-CN" sz="2400" b="1">
                <a:solidFill>
                  <a:srgbClr val="C00000"/>
                </a:solidFill>
                <a:latin typeface="Arial" pitchFamily="34" charset="0"/>
                <a:ea typeface="黑体" pitchFamily="2" charset="-122"/>
              </a:rPr>
              <a:t>2015</a:t>
            </a:r>
            <a:r>
              <a:rPr lang="zh-CN" altLang="en-US" sz="2400" b="1">
                <a:solidFill>
                  <a:srgbClr val="C00000"/>
                </a:solidFill>
                <a:latin typeface="Arial" pitchFamily="34" charset="0"/>
                <a:ea typeface="黑体" pitchFamily="2" charset="-122"/>
              </a:rPr>
              <a:t>年度</a:t>
            </a:r>
            <a:r>
              <a:rPr lang="en-US" altLang="zh-CN" sz="2400" b="1">
                <a:solidFill>
                  <a:srgbClr val="C00000"/>
                </a:solidFill>
                <a:latin typeface="Arial" pitchFamily="34" charset="0"/>
                <a:ea typeface="黑体" pitchFamily="2" charset="-122"/>
              </a:rPr>
              <a:t>《</a:t>
            </a:r>
            <a:r>
              <a:rPr lang="zh-CN" altLang="en-US" sz="2400" b="1">
                <a:solidFill>
                  <a:srgbClr val="C00000"/>
                </a:solidFill>
                <a:latin typeface="Arial" pitchFamily="34" charset="0"/>
                <a:ea typeface="黑体" pitchFamily="2" charset="-122"/>
              </a:rPr>
              <a:t>指南</a:t>
            </a:r>
            <a:r>
              <a:rPr lang="en-US" altLang="zh-CN" sz="2400" b="1">
                <a:solidFill>
                  <a:srgbClr val="C00000"/>
                </a:solidFill>
                <a:latin typeface="Arial" pitchFamily="34" charset="0"/>
                <a:ea typeface="黑体" pitchFamily="2" charset="-122"/>
              </a:rPr>
              <a:t>》</a:t>
            </a:r>
            <a:r>
              <a:rPr lang="zh-CN" altLang="en-US" sz="2400" b="1">
                <a:solidFill>
                  <a:srgbClr val="C00000"/>
                </a:solidFill>
                <a:latin typeface="Arial" pitchFamily="34" charset="0"/>
                <a:ea typeface="黑体" pitchFamily="2" charset="-122"/>
              </a:rPr>
              <a:t>所附的“国家自然科学基金申请代码”（较往年有所变化）</a:t>
            </a:r>
            <a:r>
              <a:rPr lang="zh-CN" altLang="en-US" sz="2400" b="1">
                <a:solidFill>
                  <a:srgbClr val="000000"/>
                </a:solidFill>
                <a:latin typeface="Arial" pitchFamily="34" charset="0"/>
                <a:ea typeface="黑体" pitchFamily="2" charset="-122"/>
              </a:rPr>
              <a:t>准确选择申请代码：选择申请代码时，</a:t>
            </a:r>
            <a:r>
              <a:rPr lang="zh-CN" altLang="en-US" sz="2400" b="1">
                <a:solidFill>
                  <a:srgbClr val="C00000"/>
                </a:solidFill>
                <a:latin typeface="Arial" pitchFamily="34" charset="0"/>
                <a:ea typeface="黑体" pitchFamily="2" charset="-122"/>
              </a:rPr>
              <a:t>尽量选择到最后一级</a:t>
            </a:r>
            <a:r>
              <a:rPr lang="en-US" altLang="zh-CN" sz="2400" b="1">
                <a:solidFill>
                  <a:srgbClr val="C00000"/>
                </a:solidFill>
                <a:latin typeface="Arial" pitchFamily="34" charset="0"/>
                <a:ea typeface="黑体" pitchFamily="2" charset="-122"/>
              </a:rPr>
              <a:t>(6</a:t>
            </a:r>
            <a:r>
              <a:rPr lang="zh-CN" altLang="en-US" sz="2400" b="1">
                <a:solidFill>
                  <a:srgbClr val="C00000"/>
                </a:solidFill>
                <a:latin typeface="Arial" pitchFamily="34" charset="0"/>
                <a:ea typeface="黑体" pitchFamily="2" charset="-122"/>
              </a:rPr>
              <a:t>位或</a:t>
            </a:r>
            <a:r>
              <a:rPr lang="en-US" altLang="zh-CN" sz="2400" b="1">
                <a:solidFill>
                  <a:srgbClr val="C00000"/>
                </a:solidFill>
                <a:latin typeface="Arial" pitchFamily="34" charset="0"/>
                <a:ea typeface="黑体" pitchFamily="2" charset="-122"/>
              </a:rPr>
              <a:t>4</a:t>
            </a:r>
            <a:r>
              <a:rPr lang="zh-CN" altLang="en-US" sz="2400" b="1">
                <a:solidFill>
                  <a:srgbClr val="C00000"/>
                </a:solidFill>
                <a:latin typeface="Arial" pitchFamily="34" charset="0"/>
                <a:ea typeface="黑体" pitchFamily="2" charset="-122"/>
              </a:rPr>
              <a:t>位数字，重点项目和联合基金项目等特殊要求的除外</a:t>
            </a:r>
            <a:r>
              <a:rPr lang="en-US" altLang="zh-CN" sz="2400" b="1">
                <a:solidFill>
                  <a:srgbClr val="C00000"/>
                </a:solidFill>
                <a:latin typeface="Arial" pitchFamily="34" charset="0"/>
                <a:ea typeface="黑体" pitchFamily="2" charset="-122"/>
              </a:rPr>
              <a:t>)</a:t>
            </a:r>
            <a:r>
              <a:rPr lang="zh-CN" altLang="en-US" sz="2400" b="1">
                <a:solidFill>
                  <a:srgbClr val="000000"/>
                </a:solidFill>
                <a:latin typeface="Arial" pitchFamily="34" charset="0"/>
                <a:ea typeface="黑体" pitchFamily="2" charset="-122"/>
              </a:rPr>
              <a:t>。</a:t>
            </a:r>
            <a:endParaRPr lang="en-US" altLang="zh-CN" sz="2400" b="1">
              <a:solidFill>
                <a:srgbClr val="000000"/>
              </a:solidFill>
              <a:latin typeface="Arial" pitchFamily="34" charset="0"/>
              <a:ea typeface="黑体" pitchFamily="2" charset="-122"/>
            </a:endParaRPr>
          </a:p>
          <a:p>
            <a:pPr>
              <a:lnSpc>
                <a:spcPts val="3300"/>
              </a:lnSpc>
              <a:spcBef>
                <a:spcPts val="600"/>
              </a:spcBef>
            </a:pPr>
            <a:r>
              <a:rPr lang="zh-CN" altLang="en-US" sz="2400" b="1">
                <a:solidFill>
                  <a:srgbClr val="C00000"/>
                </a:solidFill>
                <a:latin typeface="Arial" pitchFamily="34" charset="0"/>
                <a:ea typeface="黑体" pitchFamily="2" charset="-122"/>
              </a:rPr>
              <a:t>        </a:t>
            </a:r>
            <a:r>
              <a:rPr lang="en-US" altLang="zh-CN" sz="2400" b="1">
                <a:solidFill>
                  <a:srgbClr val="000000"/>
                </a:solidFill>
                <a:latin typeface="黑体" pitchFamily="2" charset="-122"/>
                <a:ea typeface="黑体" pitchFamily="2" charset="-122"/>
              </a:rPr>
              <a:t>2015</a:t>
            </a:r>
            <a:r>
              <a:rPr lang="zh-CN" altLang="en-US" sz="2400" b="1">
                <a:solidFill>
                  <a:srgbClr val="000000"/>
                </a:solidFill>
                <a:latin typeface="黑体" pitchFamily="2" charset="-122"/>
                <a:ea typeface="黑体" pitchFamily="2" charset="-122"/>
              </a:rPr>
              <a:t>年试行“申请代码”、“研究方向”和“关键词”的规范化选择，申请人在填写申请书时，按照系统提示，准确选择“申请代码</a:t>
            </a:r>
            <a:r>
              <a:rPr lang="en-US" altLang="zh-CN" sz="2400" b="1">
                <a:solidFill>
                  <a:srgbClr val="000000"/>
                </a:solidFill>
                <a:latin typeface="黑体" pitchFamily="2" charset="-122"/>
                <a:ea typeface="黑体" pitchFamily="2" charset="-122"/>
              </a:rPr>
              <a:t>1</a:t>
            </a:r>
            <a:r>
              <a:rPr lang="zh-CN" altLang="en-US" sz="2400" b="1">
                <a:solidFill>
                  <a:srgbClr val="000000"/>
                </a:solidFill>
                <a:latin typeface="黑体" pitchFamily="2" charset="-122"/>
                <a:ea typeface="黑体" pitchFamily="2" charset="-122"/>
              </a:rPr>
              <a:t>”及其相应的“研究方向”和“关键词”内容。</a:t>
            </a:r>
            <a:endParaRPr lang="en-US" altLang="zh-CN" sz="2400" b="1">
              <a:solidFill>
                <a:srgbClr val="000000"/>
              </a:solidFill>
              <a:latin typeface="黑体" pitchFamily="2" charset="-122"/>
              <a:ea typeface="黑体" pitchFamily="2" charset="-122"/>
            </a:endParaRPr>
          </a:p>
          <a:p>
            <a:pPr>
              <a:lnSpc>
                <a:spcPts val="3300"/>
              </a:lnSpc>
              <a:spcBef>
                <a:spcPts val="600"/>
              </a:spcBef>
            </a:pPr>
            <a:r>
              <a:rPr lang="en-US" altLang="zh-CN" sz="2400" b="1">
                <a:solidFill>
                  <a:srgbClr val="000000"/>
                </a:solidFill>
                <a:latin typeface="黑体" pitchFamily="2" charset="-122"/>
                <a:ea typeface="黑体" pitchFamily="2" charset="-122"/>
              </a:rPr>
              <a:t>    </a:t>
            </a:r>
            <a:r>
              <a:rPr lang="zh-CN" altLang="en-US" sz="2400" b="1">
                <a:solidFill>
                  <a:srgbClr val="000000"/>
                </a:solidFill>
                <a:latin typeface="黑体" pitchFamily="2" charset="-122"/>
                <a:ea typeface="黑体" pitchFamily="2" charset="-122"/>
              </a:rPr>
              <a:t>申请</a:t>
            </a:r>
            <a:r>
              <a:rPr lang="zh-CN" altLang="en-US" sz="2400" b="1">
                <a:solidFill>
                  <a:srgbClr val="FF0000"/>
                </a:solidFill>
                <a:latin typeface="黑体" pitchFamily="2" charset="-122"/>
                <a:ea typeface="黑体" pitchFamily="2" charset="-122"/>
              </a:rPr>
              <a:t>生命科学部、地球科学部一处、信息科学部一处及三处</a:t>
            </a:r>
            <a:r>
              <a:rPr lang="zh-CN" altLang="en-US" sz="2400" b="1">
                <a:solidFill>
                  <a:srgbClr val="000000"/>
                </a:solidFill>
                <a:latin typeface="黑体" pitchFamily="2" charset="-122"/>
                <a:ea typeface="黑体" pitchFamily="2" charset="-122"/>
              </a:rPr>
              <a:t>项目，必须选择“研究方向”，然后选择系统提供的关键词或者填写关键词；申请其他科学部项目，可以直接选择或者填写关键词。</a:t>
            </a:r>
            <a:endParaRPr lang="zh-CN" altLang="en-US" sz="2400" b="1">
              <a:solidFill>
                <a:srgbClr val="000000"/>
              </a:solidFill>
              <a:latin typeface="Arial" pitchFamily="34" charset="0"/>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23850" y="692150"/>
            <a:ext cx="8589963" cy="5761038"/>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20000"/>
              </a:lnSpc>
            </a:pPr>
            <a:r>
              <a:rPr lang="en-US" altLang="zh-CN" sz="2400" b="1">
                <a:solidFill>
                  <a:srgbClr val="000000"/>
                </a:solidFill>
                <a:latin typeface="Arial" pitchFamily="34" charset="0"/>
                <a:ea typeface="黑体" pitchFamily="2" charset="-122"/>
              </a:rPr>
              <a:t>4</a:t>
            </a:r>
            <a:r>
              <a:rPr lang="zh-CN" altLang="en-US" sz="2400" b="1">
                <a:solidFill>
                  <a:srgbClr val="000000"/>
                </a:solidFill>
                <a:latin typeface="Arial" pitchFamily="34" charset="0"/>
                <a:ea typeface="黑体" pitchFamily="2" charset="-122"/>
              </a:rPr>
              <a:t>．具有高级专业技术职务</a:t>
            </a:r>
            <a:r>
              <a:rPr lang="en-US" altLang="zh-CN" sz="2400" b="1">
                <a:solidFill>
                  <a:srgbClr val="000000"/>
                </a:solidFill>
                <a:latin typeface="Arial" pitchFamily="34" charset="0"/>
                <a:ea typeface="黑体" pitchFamily="2" charset="-122"/>
              </a:rPr>
              <a:t>(</a:t>
            </a:r>
            <a:r>
              <a:rPr lang="zh-CN" altLang="en-US" sz="2400" b="1">
                <a:solidFill>
                  <a:srgbClr val="000000"/>
                </a:solidFill>
                <a:latin typeface="Arial" pitchFamily="34" charset="0"/>
                <a:ea typeface="黑体" pitchFamily="2" charset="-122"/>
              </a:rPr>
              <a:t>职称</a:t>
            </a:r>
            <a:r>
              <a:rPr lang="en-US" altLang="zh-CN" sz="2400" b="1">
                <a:solidFill>
                  <a:srgbClr val="000000"/>
                </a:solidFill>
                <a:latin typeface="Arial" pitchFamily="34" charset="0"/>
                <a:ea typeface="黑体" pitchFamily="2" charset="-122"/>
              </a:rPr>
              <a:t>)</a:t>
            </a:r>
            <a:r>
              <a:rPr lang="zh-CN" altLang="en-US" sz="2400" b="1">
                <a:solidFill>
                  <a:srgbClr val="000000"/>
                </a:solidFill>
                <a:latin typeface="Arial" pitchFamily="34" charset="0"/>
                <a:ea typeface="黑体" pitchFamily="2" charset="-122"/>
              </a:rPr>
              <a:t>的申请人或者主要参与者的单位有下列情况之一的，应当在申请书的个人简历部分注明：</a:t>
            </a:r>
            <a:r>
              <a:rPr lang="zh-CN" altLang="en-US" sz="2400" b="1">
                <a:solidFill>
                  <a:srgbClr val="C00000"/>
                </a:solidFill>
                <a:latin typeface="Arial" pitchFamily="34" charset="0"/>
                <a:ea typeface="黑体" pitchFamily="2" charset="-122"/>
              </a:rPr>
              <a:t>同年申请或者参与申请各类基金项目的单位不一致的；与正在承担的各类基金项目的单位不一致的。</a:t>
            </a:r>
            <a:r>
              <a:rPr lang="zh-CN" altLang="en-US" sz="2400" b="1">
                <a:solidFill>
                  <a:srgbClr val="000000"/>
                </a:solidFill>
                <a:latin typeface="Arial" pitchFamily="34" charset="0"/>
                <a:ea typeface="黑体" pitchFamily="2" charset="-122"/>
              </a:rPr>
              <a:t/>
            </a:r>
            <a:br>
              <a:rPr lang="zh-CN" altLang="en-US" sz="2400" b="1">
                <a:solidFill>
                  <a:srgbClr val="000000"/>
                </a:solidFill>
                <a:latin typeface="Arial" pitchFamily="34" charset="0"/>
                <a:ea typeface="黑体" pitchFamily="2" charset="-122"/>
              </a:rPr>
            </a:br>
            <a:r>
              <a:rPr lang="en-US" altLang="zh-CN" sz="2400" b="1">
                <a:solidFill>
                  <a:srgbClr val="000000"/>
                </a:solidFill>
                <a:latin typeface="Arial" pitchFamily="34" charset="0"/>
                <a:ea typeface="黑体" pitchFamily="2" charset="-122"/>
              </a:rPr>
              <a:t>5</a:t>
            </a:r>
            <a:r>
              <a:rPr lang="zh-CN" altLang="en-US" sz="2400" b="1">
                <a:solidFill>
                  <a:srgbClr val="000000"/>
                </a:solidFill>
                <a:latin typeface="Arial" pitchFamily="34" charset="0"/>
                <a:ea typeface="黑体" pitchFamily="2" charset="-122"/>
              </a:rPr>
              <a:t>．申请人申请自然科学基金项目的研究内容已获得其他渠道或项目资助的，应当在申请材料中说明受资助情况以及与本项目的区别和联系，</a:t>
            </a:r>
            <a:r>
              <a:rPr lang="zh-CN" altLang="en-US" sz="2400" b="1">
                <a:solidFill>
                  <a:srgbClr val="C00000"/>
                </a:solidFill>
                <a:latin typeface="Arial" pitchFamily="34" charset="0"/>
                <a:ea typeface="黑体" pitchFamily="2" charset="-122"/>
              </a:rPr>
              <a:t>注意避免同样的研究内容在不同机构申请的情况</a:t>
            </a:r>
            <a:r>
              <a:rPr lang="zh-CN" altLang="en-US" sz="2400" b="1">
                <a:solidFill>
                  <a:srgbClr val="000000"/>
                </a:solidFill>
                <a:latin typeface="Arial" pitchFamily="34" charset="0"/>
                <a:ea typeface="黑体" pitchFamily="2" charset="-122"/>
              </a:rPr>
              <a:t>。</a:t>
            </a:r>
            <a:br>
              <a:rPr lang="zh-CN" altLang="en-US" sz="2400" b="1">
                <a:solidFill>
                  <a:srgbClr val="000000"/>
                </a:solidFill>
                <a:latin typeface="Arial" pitchFamily="34" charset="0"/>
                <a:ea typeface="黑体" pitchFamily="2" charset="-122"/>
              </a:rPr>
            </a:br>
            <a:r>
              <a:rPr lang="en-US" altLang="zh-CN" sz="2400" b="1">
                <a:solidFill>
                  <a:srgbClr val="000000"/>
                </a:solidFill>
                <a:latin typeface="Arial" pitchFamily="34" charset="0"/>
                <a:ea typeface="黑体" pitchFamily="2" charset="-122"/>
              </a:rPr>
              <a:t>6</a:t>
            </a:r>
            <a:r>
              <a:rPr lang="zh-CN" altLang="en-US" sz="2400" b="1">
                <a:solidFill>
                  <a:srgbClr val="000000"/>
                </a:solidFill>
                <a:latin typeface="Arial" pitchFamily="34" charset="0"/>
                <a:ea typeface="黑体" pitchFamily="2" charset="-122"/>
              </a:rPr>
              <a:t>．除特殊说明的以外，申请书中的</a:t>
            </a:r>
            <a:r>
              <a:rPr lang="zh-CN" altLang="en-US" sz="2400" b="1">
                <a:solidFill>
                  <a:srgbClr val="C00000"/>
                </a:solidFill>
                <a:latin typeface="Arial" pitchFamily="34" charset="0"/>
                <a:ea typeface="黑体" pitchFamily="2" charset="-122"/>
              </a:rPr>
              <a:t>起始年月一律填写</a:t>
            </a:r>
            <a:r>
              <a:rPr lang="en-US" altLang="zh-CN" sz="2400" b="1">
                <a:solidFill>
                  <a:srgbClr val="C00000"/>
                </a:solidFill>
                <a:latin typeface="Arial" pitchFamily="34" charset="0"/>
                <a:ea typeface="黑体" pitchFamily="2" charset="-122"/>
              </a:rPr>
              <a:t>2016</a:t>
            </a:r>
            <a:r>
              <a:rPr lang="zh-CN" altLang="en-US" sz="2400" b="1">
                <a:solidFill>
                  <a:srgbClr val="C00000"/>
                </a:solidFill>
                <a:latin typeface="Arial" pitchFamily="34" charset="0"/>
                <a:ea typeface="黑体" pitchFamily="2" charset="-122"/>
              </a:rPr>
              <a:t>年</a:t>
            </a:r>
            <a:r>
              <a:rPr lang="en-US" altLang="zh-CN" sz="2400" b="1">
                <a:solidFill>
                  <a:srgbClr val="C00000"/>
                </a:solidFill>
                <a:latin typeface="Arial" pitchFamily="34" charset="0"/>
                <a:ea typeface="黑体" pitchFamily="2" charset="-122"/>
              </a:rPr>
              <a:t>1</a:t>
            </a:r>
            <a:r>
              <a:rPr lang="zh-CN" altLang="en-US" sz="2400" b="1">
                <a:solidFill>
                  <a:srgbClr val="C00000"/>
                </a:solidFill>
                <a:latin typeface="Arial" pitchFamily="34" charset="0"/>
                <a:ea typeface="黑体" pitchFamily="2" charset="-122"/>
              </a:rPr>
              <a:t>月；终止年月按照各类型项目资助期限的要求一律填写</a:t>
            </a:r>
            <a:r>
              <a:rPr lang="en-US" altLang="zh-CN" sz="2400" b="1">
                <a:solidFill>
                  <a:srgbClr val="C00000"/>
                </a:solidFill>
                <a:latin typeface="Arial" pitchFamily="34" charset="0"/>
                <a:ea typeface="黑体" pitchFamily="2" charset="-122"/>
              </a:rPr>
              <a:t>201X</a:t>
            </a:r>
            <a:r>
              <a:rPr lang="zh-CN" altLang="en-US" sz="2400" b="1">
                <a:solidFill>
                  <a:srgbClr val="C00000"/>
                </a:solidFill>
                <a:latin typeface="Arial" pitchFamily="34" charset="0"/>
                <a:ea typeface="黑体" pitchFamily="2" charset="-122"/>
              </a:rPr>
              <a:t>年</a:t>
            </a:r>
            <a:r>
              <a:rPr lang="en-US" altLang="zh-CN" sz="2400" b="1">
                <a:solidFill>
                  <a:srgbClr val="C00000"/>
                </a:solidFill>
                <a:latin typeface="Arial" pitchFamily="34" charset="0"/>
                <a:ea typeface="黑体" pitchFamily="2" charset="-122"/>
              </a:rPr>
              <a:t>12</a:t>
            </a:r>
            <a:r>
              <a:rPr lang="zh-CN" altLang="en-US" sz="2400" b="1">
                <a:solidFill>
                  <a:srgbClr val="C00000"/>
                </a:solidFill>
                <a:latin typeface="Arial" pitchFamily="34" charset="0"/>
                <a:ea typeface="黑体" pitchFamily="2" charset="-122"/>
              </a:rPr>
              <a:t>月</a:t>
            </a:r>
            <a:r>
              <a:rPr lang="zh-CN" altLang="en-US" sz="2400" b="1">
                <a:solidFill>
                  <a:srgbClr val="000000"/>
                </a:solidFill>
                <a:latin typeface="Arial" pitchFamily="34" charset="0"/>
                <a:ea typeface="黑体" pitchFamily="2" charset="-122"/>
              </a:rPr>
              <a:t>。</a:t>
            </a:r>
            <a:r>
              <a:rPr lang="zh-CN" altLang="en-US" sz="2400" b="1">
                <a:solidFill>
                  <a:srgbClr val="C00000"/>
                </a:solidFill>
                <a:latin typeface="Arial" pitchFamily="34" charset="0"/>
                <a:ea typeface="黑体" pitchFamily="2" charset="-122"/>
              </a:rPr>
              <a:t>在站博士后人员申请相关类型项目，应该按照依托单位的书面承诺实事求是地填写项目终止年月。</a:t>
            </a:r>
            <a:br>
              <a:rPr lang="zh-CN" altLang="en-US" sz="2400" b="1">
                <a:solidFill>
                  <a:srgbClr val="C00000"/>
                </a:solidFill>
                <a:latin typeface="Arial" pitchFamily="34" charset="0"/>
                <a:ea typeface="黑体" pitchFamily="2" charset="-122"/>
              </a:rPr>
            </a:br>
            <a:r>
              <a:rPr lang="en-US" altLang="zh-CN" sz="2400" b="1">
                <a:solidFill>
                  <a:srgbClr val="000000"/>
                </a:solidFill>
                <a:latin typeface="Arial" pitchFamily="34" charset="0"/>
                <a:ea typeface="黑体" pitchFamily="2" charset="-122"/>
              </a:rPr>
              <a:t>7</a:t>
            </a:r>
            <a:r>
              <a:rPr lang="zh-CN" altLang="en-US" sz="2400" b="1">
                <a:solidFill>
                  <a:srgbClr val="000000"/>
                </a:solidFill>
                <a:latin typeface="Arial" pitchFamily="34" charset="0"/>
                <a:ea typeface="黑体" pitchFamily="2" charset="-122"/>
              </a:rPr>
              <a:t>．</a:t>
            </a:r>
            <a:r>
              <a:rPr lang="en-US" altLang="zh-CN" sz="2400" b="1">
                <a:solidFill>
                  <a:srgbClr val="000000"/>
                </a:solidFill>
                <a:latin typeface="Arial" pitchFamily="34" charset="0"/>
                <a:ea typeface="黑体" pitchFamily="2" charset="-122"/>
              </a:rPr>
              <a:t>2015</a:t>
            </a:r>
            <a:r>
              <a:rPr lang="zh-CN" altLang="en-US" sz="2400" b="1">
                <a:solidFill>
                  <a:srgbClr val="000000"/>
                </a:solidFill>
                <a:latin typeface="Arial" pitchFamily="34" charset="0"/>
                <a:ea typeface="黑体" pitchFamily="2" charset="-122"/>
              </a:rPr>
              <a:t>年度，</a:t>
            </a:r>
            <a:r>
              <a:rPr lang="zh-CN" altLang="en-US" sz="2400" b="1">
                <a:solidFill>
                  <a:srgbClr val="C00000"/>
                </a:solidFill>
                <a:latin typeface="Arial" pitchFamily="34" charset="0"/>
                <a:ea typeface="黑体" pitchFamily="2" charset="-122"/>
              </a:rPr>
              <a:t>所有类型项目均要求在线填写申请书</a:t>
            </a:r>
            <a:r>
              <a:rPr lang="zh-CN" altLang="en-US" sz="2400" b="1">
                <a:solidFill>
                  <a:srgbClr val="000000"/>
                </a:solidFill>
                <a:latin typeface="Arial" pitchFamily="34" charset="0"/>
                <a:ea typeface="黑体" pitchFamily="2" charset="-122"/>
              </a:rPr>
              <a:t>。　　</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750" y="115888"/>
            <a:ext cx="4340225" cy="647700"/>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wrap="none">
            <a:spAutoFit/>
          </a:bodyPr>
          <a:lstStyle/>
          <a:p>
            <a:pPr fontAlgn="auto">
              <a:spcBef>
                <a:spcPts val="0"/>
              </a:spcBef>
              <a:spcAft>
                <a:spcPts val="0"/>
              </a:spcAft>
              <a:defRPr/>
            </a:pPr>
            <a:r>
              <a:rPr lang="zh-CN" altLang="en-US" sz="3600" b="1" dirty="0">
                <a:latin typeface="黑体" pitchFamily="49" charset="-122"/>
                <a:ea typeface="黑体" pitchFamily="49" charset="-122"/>
              </a:rPr>
              <a:t>注意形式，避免初筛</a:t>
            </a:r>
          </a:p>
        </p:txBody>
      </p:sp>
      <p:pic>
        <p:nvPicPr>
          <p:cNvPr id="62466" name="图片 3" descr="图片1.png"/>
          <p:cNvPicPr>
            <a:picLocks noChangeAspect="1"/>
          </p:cNvPicPr>
          <p:nvPr/>
        </p:nvPicPr>
        <p:blipFill>
          <a:blip r:embed="rId3" cstate="print"/>
          <a:srcRect/>
          <a:stretch>
            <a:fillRect/>
          </a:stretch>
        </p:blipFill>
        <p:spPr bwMode="auto">
          <a:xfrm>
            <a:off x="539750" y="908050"/>
            <a:ext cx="8216900" cy="53578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19113" y="765175"/>
            <a:ext cx="8229600" cy="5329238"/>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20000"/>
              </a:lnSpc>
            </a:pPr>
            <a:r>
              <a:rPr lang="zh-CN" altLang="en-US" sz="4400" b="1">
                <a:solidFill>
                  <a:srgbClr val="FF0000"/>
                </a:solidFill>
                <a:latin typeface="Arial" pitchFamily="34" charset="0"/>
                <a:ea typeface="黑体" pitchFamily="2" charset="-122"/>
              </a:rPr>
              <a:t>避免初筛的措施：</a:t>
            </a:r>
            <a:r>
              <a:rPr lang="en-US" altLang="zh-CN" sz="2400">
                <a:solidFill>
                  <a:schemeClr val="tx1"/>
                </a:solidFill>
                <a:latin typeface="Arial" pitchFamily="34" charset="0"/>
                <a:ea typeface="黑体" pitchFamily="2" charset="-122"/>
              </a:rPr>
              <a:t/>
            </a:r>
            <a:br>
              <a:rPr lang="en-US" altLang="zh-CN" sz="2400">
                <a:solidFill>
                  <a:schemeClr val="tx1"/>
                </a:solidFill>
                <a:latin typeface="Arial" pitchFamily="34" charset="0"/>
                <a:ea typeface="黑体" pitchFamily="2" charset="-122"/>
              </a:rPr>
            </a:br>
            <a:r>
              <a:rPr lang="en-US" altLang="zh-CN" sz="2400">
                <a:solidFill>
                  <a:schemeClr val="tx1"/>
                </a:solidFill>
                <a:latin typeface="Arial" pitchFamily="34" charset="0"/>
                <a:ea typeface="黑体" pitchFamily="2" charset="-122"/>
              </a:rPr>
              <a:t>   </a:t>
            </a:r>
            <a:r>
              <a:rPr lang="zh-CN" altLang="en-US" sz="2400" b="1">
                <a:solidFill>
                  <a:schemeClr val="tx1"/>
                </a:solidFill>
                <a:latin typeface="Arial" pitchFamily="34" charset="0"/>
                <a:ea typeface="黑体" pitchFamily="2" charset="-122"/>
              </a:rPr>
              <a:t>认真阅读指南和要求，按要求填写代码，附注等内容，按要求提交附件材料。</a:t>
            </a:r>
            <a:r>
              <a:rPr lang="en-US" altLang="zh-CN" sz="2400" b="1">
                <a:solidFill>
                  <a:schemeClr val="tx1"/>
                </a:solidFill>
                <a:latin typeface="Arial" pitchFamily="34" charset="0"/>
                <a:ea typeface="黑体" pitchFamily="2" charset="-122"/>
              </a:rPr>
              <a:t/>
            </a:r>
            <a:br>
              <a:rPr lang="en-US" altLang="zh-CN" sz="2400" b="1">
                <a:solidFill>
                  <a:schemeClr val="tx1"/>
                </a:solidFill>
                <a:latin typeface="Arial" pitchFamily="34" charset="0"/>
                <a:ea typeface="黑体" pitchFamily="2" charset="-122"/>
              </a:rPr>
            </a:br>
            <a:r>
              <a:rPr lang="en-US" altLang="zh-CN" sz="2400" b="1">
                <a:solidFill>
                  <a:schemeClr val="tx1"/>
                </a:solidFill>
                <a:latin typeface="Arial" pitchFamily="34" charset="0"/>
                <a:ea typeface="黑体" pitchFamily="2" charset="-122"/>
              </a:rPr>
              <a:t>   </a:t>
            </a:r>
            <a:r>
              <a:rPr lang="zh-CN" altLang="en-US" sz="2400" b="1">
                <a:solidFill>
                  <a:schemeClr val="tx1"/>
                </a:solidFill>
                <a:latin typeface="Arial" pitchFamily="34" charset="0"/>
                <a:ea typeface="黑体" pitchFamily="2" charset="-122"/>
              </a:rPr>
              <a:t>按提纲撰写申请书，不漏项。</a:t>
            </a:r>
            <a:r>
              <a:rPr lang="en-US" altLang="zh-CN" sz="2400" b="1">
                <a:solidFill>
                  <a:schemeClr val="tx1"/>
                </a:solidFill>
                <a:latin typeface="Arial" pitchFamily="34" charset="0"/>
                <a:ea typeface="黑体" pitchFamily="2" charset="-122"/>
              </a:rPr>
              <a:t/>
            </a:r>
            <a:br>
              <a:rPr lang="en-US" altLang="zh-CN" sz="2400" b="1">
                <a:solidFill>
                  <a:schemeClr val="tx1"/>
                </a:solidFill>
                <a:latin typeface="Arial" pitchFamily="34" charset="0"/>
                <a:ea typeface="黑体" pitchFamily="2" charset="-122"/>
              </a:rPr>
            </a:br>
            <a:r>
              <a:rPr lang="en-US" altLang="zh-CN" sz="2400" b="1">
                <a:solidFill>
                  <a:schemeClr val="tx1"/>
                </a:solidFill>
                <a:latin typeface="Arial" pitchFamily="34" charset="0"/>
                <a:ea typeface="黑体" pitchFamily="2" charset="-122"/>
              </a:rPr>
              <a:t>   </a:t>
            </a:r>
            <a:r>
              <a:rPr lang="zh-CN" altLang="en-US" sz="2400" b="1">
                <a:solidFill>
                  <a:schemeClr val="tx1"/>
                </a:solidFill>
                <a:latin typeface="Arial" pitchFamily="34" charset="0"/>
                <a:ea typeface="黑体" pitchFamily="2" charset="-122"/>
              </a:rPr>
              <a:t>盖注册单位公章，不是注册单位加盖法人公章。</a:t>
            </a:r>
            <a:r>
              <a:rPr lang="en-US" altLang="zh-CN" sz="2400" b="1">
                <a:solidFill>
                  <a:schemeClr val="tx1"/>
                </a:solidFill>
                <a:latin typeface="Arial" pitchFamily="34" charset="0"/>
                <a:ea typeface="黑体" pitchFamily="2" charset="-122"/>
              </a:rPr>
              <a:t/>
            </a:r>
            <a:br>
              <a:rPr lang="en-US" altLang="zh-CN" sz="2400" b="1">
                <a:solidFill>
                  <a:schemeClr val="tx1"/>
                </a:solidFill>
                <a:latin typeface="Arial" pitchFamily="34" charset="0"/>
                <a:ea typeface="黑体" pitchFamily="2" charset="-122"/>
              </a:rPr>
            </a:br>
            <a:r>
              <a:rPr lang="en-US" altLang="zh-CN" sz="2400" b="1">
                <a:solidFill>
                  <a:schemeClr val="tx1"/>
                </a:solidFill>
                <a:latin typeface="Arial" pitchFamily="34" charset="0"/>
                <a:ea typeface="黑体" pitchFamily="2" charset="-122"/>
              </a:rPr>
              <a:t>   </a:t>
            </a:r>
            <a:r>
              <a:rPr lang="zh-CN" altLang="en-US" sz="2400" b="1">
                <a:solidFill>
                  <a:schemeClr val="tx1"/>
                </a:solidFill>
                <a:latin typeface="Arial" pitchFamily="34" charset="0"/>
                <a:ea typeface="黑体" pitchFamily="2" charset="-122"/>
              </a:rPr>
              <a:t>参加人确认，亲笔签字，切勿代签。</a:t>
            </a:r>
            <a:r>
              <a:rPr lang="en-US" altLang="zh-CN" sz="2400">
                <a:solidFill>
                  <a:schemeClr val="tx1"/>
                </a:solidFill>
                <a:latin typeface="Arial" pitchFamily="34" charset="0"/>
                <a:ea typeface="黑体" pitchFamily="2" charset="-122"/>
              </a:rPr>
              <a:t/>
            </a:r>
            <a:br>
              <a:rPr lang="en-US" altLang="zh-CN" sz="2400">
                <a:solidFill>
                  <a:schemeClr val="tx1"/>
                </a:solidFill>
                <a:latin typeface="Arial" pitchFamily="34" charset="0"/>
                <a:ea typeface="黑体" pitchFamily="2" charset="-122"/>
              </a:rPr>
            </a:br>
            <a:r>
              <a:rPr lang="en-US" altLang="zh-CN" sz="2400" b="1">
                <a:solidFill>
                  <a:schemeClr val="tx1"/>
                </a:solidFill>
                <a:latin typeface="Arial" pitchFamily="34" charset="0"/>
                <a:ea typeface="黑体" pitchFamily="2" charset="-122"/>
              </a:rPr>
              <a:t/>
            </a:r>
            <a:br>
              <a:rPr lang="en-US" altLang="zh-CN" sz="2400" b="1">
                <a:solidFill>
                  <a:schemeClr val="tx1"/>
                </a:solidFill>
                <a:latin typeface="Arial" pitchFamily="34" charset="0"/>
                <a:ea typeface="黑体" pitchFamily="2" charset="-122"/>
              </a:rPr>
            </a:br>
            <a:r>
              <a:rPr lang="en-US" altLang="zh-CN" sz="2400" b="1">
                <a:solidFill>
                  <a:schemeClr val="tx1"/>
                </a:solidFill>
                <a:latin typeface="Arial" pitchFamily="34" charset="0"/>
                <a:ea typeface="黑体" pitchFamily="2" charset="-122"/>
              </a:rPr>
              <a:t>2015</a:t>
            </a:r>
            <a:r>
              <a:rPr lang="zh-CN" altLang="en-US" sz="2400" b="1">
                <a:solidFill>
                  <a:schemeClr val="tx1"/>
                </a:solidFill>
                <a:latin typeface="Arial" pitchFamily="34" charset="0"/>
                <a:ea typeface="黑体" pitchFamily="2" charset="-122"/>
              </a:rPr>
              <a:t>年度在线申报系统将对申请人、参加人信息进行比对，超项会有提示，一定要确保所有</a:t>
            </a:r>
            <a:r>
              <a:rPr lang="zh-CN" altLang="en-US" sz="2400" b="1">
                <a:solidFill>
                  <a:srgbClr val="FF0000"/>
                </a:solidFill>
                <a:latin typeface="Arial" pitchFamily="34" charset="0"/>
                <a:ea typeface="黑体" pitchFamily="2" charset="-122"/>
              </a:rPr>
              <a:t>参加人身份证号</a:t>
            </a:r>
            <a:r>
              <a:rPr lang="zh-CN" altLang="en-US" sz="2400" b="1">
                <a:solidFill>
                  <a:schemeClr val="tx1"/>
                </a:solidFill>
                <a:latin typeface="Arial" pitchFamily="34" charset="0"/>
                <a:ea typeface="黑体" pitchFamily="2" charset="-122"/>
              </a:rPr>
              <a:t>信息准确，身份信息错误将被视为不端行为进行查处，关系到学校的信誉。</a:t>
            </a:r>
            <a:r>
              <a:rPr lang="zh-CN" altLang="en-US" sz="2400" b="1">
                <a:solidFill>
                  <a:srgbClr val="000000"/>
                </a:solidFill>
                <a:effectLst>
                  <a:outerShdw blurRad="38100" dist="38100" dir="2700000" algn="tl">
                    <a:srgbClr val="C0C0C0"/>
                  </a:outerShdw>
                </a:effectLst>
                <a:latin typeface="Arial" pitchFamily="34" charset="0"/>
                <a:ea typeface="黑体" pitchFamily="2" charset="-122"/>
              </a:rPr>
              <a:t>　</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68313" y="765175"/>
            <a:ext cx="8229600" cy="5472113"/>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25000"/>
              </a:lnSpc>
            </a:pPr>
            <a:r>
              <a:rPr lang="zh-CN" altLang="en-US" sz="4400" b="1">
                <a:solidFill>
                  <a:srgbClr val="FF0000"/>
                </a:solidFill>
                <a:latin typeface="Arial" pitchFamily="34" charset="0"/>
                <a:ea typeface="黑体" pitchFamily="2" charset="-122"/>
              </a:rPr>
              <a:t>签字盖章：</a:t>
            </a:r>
            <a:r>
              <a:rPr lang="en-US" altLang="zh-CN" sz="4400" b="1">
                <a:solidFill>
                  <a:srgbClr val="FF0000"/>
                </a:solidFill>
                <a:latin typeface="Arial" pitchFamily="34" charset="0"/>
                <a:ea typeface="黑体" pitchFamily="2" charset="-122"/>
              </a:rPr>
              <a:t>    </a:t>
            </a:r>
            <a:br>
              <a:rPr lang="en-US" altLang="zh-CN" sz="4400" b="1">
                <a:solidFill>
                  <a:srgbClr val="FF0000"/>
                </a:solidFill>
                <a:latin typeface="Arial" pitchFamily="34" charset="0"/>
                <a:ea typeface="黑体" pitchFamily="2" charset="-122"/>
              </a:rPr>
            </a:br>
            <a:r>
              <a:rPr lang="en-US" altLang="zh-CN" sz="2400">
                <a:solidFill>
                  <a:srgbClr val="000000"/>
                </a:solidFill>
                <a:latin typeface="Arial" pitchFamily="34" charset="0"/>
                <a:ea typeface="黑体" pitchFamily="2" charset="-122"/>
              </a:rPr>
              <a:t>      </a:t>
            </a:r>
            <a:r>
              <a:rPr lang="zh-CN" altLang="zh-CN" sz="2400">
                <a:solidFill>
                  <a:srgbClr val="000000"/>
                </a:solidFill>
                <a:latin typeface="Arial" pitchFamily="34" charset="0"/>
                <a:ea typeface="黑体" pitchFamily="2" charset="-122"/>
              </a:rPr>
              <a:t>申请人和主要参与者应当在纸质申请书上</a:t>
            </a:r>
            <a:r>
              <a:rPr lang="zh-CN" altLang="zh-CN" sz="2400" b="1">
                <a:solidFill>
                  <a:srgbClr val="C00000"/>
                </a:solidFill>
                <a:latin typeface="Arial" pitchFamily="34" charset="0"/>
                <a:ea typeface="黑体" pitchFamily="2" charset="-122"/>
              </a:rPr>
              <a:t>亲笔签字</a:t>
            </a:r>
            <a:r>
              <a:rPr lang="zh-CN" altLang="zh-CN" sz="2400">
                <a:solidFill>
                  <a:srgbClr val="000000"/>
                </a:solidFill>
                <a:latin typeface="Arial" pitchFamily="34" charset="0"/>
                <a:ea typeface="黑体" pitchFamily="2" charset="-122"/>
              </a:rPr>
              <a:t>。</a:t>
            </a:r>
            <a:r>
              <a:rPr lang="zh-CN" altLang="en-US" sz="2400">
                <a:solidFill>
                  <a:srgbClr val="000000"/>
                </a:solidFill>
                <a:latin typeface="Arial" pitchFamily="34" charset="0"/>
                <a:ea typeface="黑体" pitchFamily="2" charset="-122"/>
              </a:rPr>
              <a:t>主要参与者中如有申请人所在依托单位以外的人员（包括研究生），</a:t>
            </a:r>
            <a:r>
              <a:rPr lang="zh-CN" altLang="en-US" sz="2400">
                <a:solidFill>
                  <a:srgbClr val="FF0000"/>
                </a:solidFill>
                <a:latin typeface="Arial" pitchFamily="34" charset="0"/>
                <a:ea typeface="黑体" pitchFamily="2" charset="-122"/>
              </a:rPr>
              <a:t>其所在单位即被视为合作研究单位</a:t>
            </a:r>
            <a:r>
              <a:rPr lang="zh-CN" altLang="en-US" sz="2400">
                <a:solidFill>
                  <a:srgbClr val="000000"/>
                </a:solidFill>
                <a:latin typeface="Arial" pitchFamily="34" charset="0"/>
                <a:ea typeface="黑体" pitchFamily="2" charset="-122"/>
              </a:rPr>
              <a:t>，应当在申请书基本信息表中填写合作研究单位信息并在签字盖章页上加盖合作研究单位公章，填写的单位名称应当与公章一致。</a:t>
            </a:r>
          </a:p>
          <a:p>
            <a:pPr eaLnBrk="0" hangingPunct="0">
              <a:lnSpc>
                <a:spcPct val="125000"/>
              </a:lnSpc>
            </a:pPr>
            <a:r>
              <a:rPr lang="en-US" altLang="zh-CN" sz="2400">
                <a:solidFill>
                  <a:srgbClr val="000000"/>
                </a:solidFill>
                <a:latin typeface="Arial" pitchFamily="34" charset="0"/>
                <a:ea typeface="黑体" pitchFamily="2" charset="-122"/>
              </a:rPr>
              <a:t>       </a:t>
            </a:r>
            <a:r>
              <a:rPr lang="zh-CN" altLang="zh-CN" sz="2400">
                <a:solidFill>
                  <a:srgbClr val="000000"/>
                </a:solidFill>
                <a:latin typeface="Arial" pitchFamily="34" charset="0"/>
                <a:ea typeface="黑体" pitchFamily="2" charset="-122"/>
              </a:rPr>
              <a:t>主要参与者中的</a:t>
            </a:r>
            <a:r>
              <a:rPr lang="zh-CN" altLang="zh-CN" sz="2400">
                <a:solidFill>
                  <a:srgbClr val="C00000"/>
                </a:solidFill>
                <a:latin typeface="Arial" pitchFamily="34" charset="0"/>
                <a:ea typeface="黑体" pitchFamily="2" charset="-122"/>
              </a:rPr>
              <a:t>境外人员被视为以个人身份参与项目申请</a:t>
            </a:r>
            <a:r>
              <a:rPr lang="zh-CN" altLang="zh-CN" sz="2400">
                <a:solidFill>
                  <a:srgbClr val="000000"/>
                </a:solidFill>
                <a:latin typeface="Arial" pitchFamily="34" charset="0"/>
                <a:ea typeface="黑体" pitchFamily="2" charset="-122"/>
              </a:rPr>
              <a:t>，如本人未能在纸质申请书上签字，</a:t>
            </a:r>
            <a:r>
              <a:rPr lang="zh-CN" altLang="zh-CN" sz="2400">
                <a:solidFill>
                  <a:srgbClr val="C00000"/>
                </a:solidFill>
                <a:latin typeface="Arial" pitchFamily="34" charset="0"/>
                <a:ea typeface="黑体" pitchFamily="2" charset="-122"/>
              </a:rPr>
              <a:t>则应通过信件、传真等本人签字的纸质文件，说明本人同意参与该项目申请且履行相关职责，作为附件随纸质申请书一并报送</a:t>
            </a:r>
            <a:r>
              <a:rPr lang="zh-CN" altLang="zh-CN" sz="2400">
                <a:solidFill>
                  <a:srgbClr val="FF0000"/>
                </a:solidFill>
                <a:latin typeface="Arial" pitchFamily="34" charset="0"/>
                <a:ea typeface="黑体" pitchFamily="2" charset="-122"/>
              </a:rPr>
              <a:t>。</a:t>
            </a:r>
            <a:r>
              <a:rPr lang="zh-CN" altLang="en-US" sz="2400" b="1">
                <a:solidFill>
                  <a:srgbClr val="000000"/>
                </a:solidFill>
                <a:latin typeface="Arial" pitchFamily="34" charset="0"/>
                <a:ea typeface="黑体" pitchFamily="2" charset="-122"/>
              </a:rPr>
              <a:t>　　</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23850" y="620713"/>
            <a:ext cx="8569325" cy="5761037"/>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50000"/>
              </a:lnSpc>
            </a:pPr>
            <a:r>
              <a:rPr lang="zh-CN" altLang="en-US" sz="2800" b="1">
                <a:solidFill>
                  <a:srgbClr val="FF0000"/>
                </a:solidFill>
                <a:effectLst>
                  <a:outerShdw blurRad="38100" dist="38100" dir="2700000" algn="tl">
                    <a:srgbClr val="C0C0C0"/>
                  </a:outerShdw>
                </a:effectLst>
                <a:latin typeface="Arial" pitchFamily="34" charset="0"/>
                <a:ea typeface="黑体" pitchFamily="2" charset="-122"/>
              </a:rPr>
              <a:t>       </a:t>
            </a:r>
            <a:r>
              <a:rPr lang="zh-CN" altLang="zh-CN" sz="2800" b="1">
                <a:solidFill>
                  <a:srgbClr val="FF0000"/>
                </a:solidFill>
                <a:effectLst>
                  <a:outerShdw blurRad="38100" dist="38100" dir="2700000" algn="tl">
                    <a:srgbClr val="C0C0C0"/>
                  </a:outerShdw>
                </a:effectLst>
                <a:latin typeface="Arial" pitchFamily="34" charset="0"/>
                <a:ea typeface="黑体" pitchFamily="2" charset="-122"/>
              </a:rPr>
              <a:t>为防范学术不端行为，避免重复资助，自然科学基金委</a:t>
            </a:r>
            <a:r>
              <a:rPr lang="en-US" altLang="zh-CN" sz="2800" b="1">
                <a:solidFill>
                  <a:srgbClr val="FF0000"/>
                </a:solidFill>
                <a:effectLst>
                  <a:outerShdw blurRad="38100" dist="38100" dir="2700000" algn="tl">
                    <a:srgbClr val="C0C0C0"/>
                  </a:outerShdw>
                </a:effectLst>
                <a:latin typeface="Arial" pitchFamily="34" charset="0"/>
                <a:ea typeface="黑体" pitchFamily="2" charset="-122"/>
              </a:rPr>
              <a:t>2015</a:t>
            </a:r>
            <a:r>
              <a:rPr lang="zh-CN" altLang="zh-CN" sz="2800" b="1">
                <a:solidFill>
                  <a:srgbClr val="FF0000"/>
                </a:solidFill>
                <a:effectLst>
                  <a:outerShdw blurRad="38100" dist="38100" dir="2700000" algn="tl">
                    <a:srgbClr val="C0C0C0"/>
                  </a:outerShdw>
                </a:effectLst>
                <a:latin typeface="Arial" pitchFamily="34" charset="0"/>
                <a:ea typeface="黑体" pitchFamily="2" charset="-122"/>
              </a:rPr>
              <a:t>年仍将通过计算机软件对申请书内容进行比对</a:t>
            </a:r>
            <a:r>
              <a:rPr lang="en-US" altLang="zh-CN" sz="2800" b="1">
                <a:solidFill>
                  <a:srgbClr val="FF0000"/>
                </a:solidFill>
                <a:effectLst>
                  <a:outerShdw blurRad="38100" dist="38100" dir="2700000" algn="tl">
                    <a:srgbClr val="C0C0C0"/>
                  </a:outerShdw>
                </a:effectLst>
                <a:latin typeface="Arial" pitchFamily="34" charset="0"/>
                <a:ea typeface="黑体" pitchFamily="2" charset="-122"/>
              </a:rPr>
              <a:t>(</a:t>
            </a:r>
            <a:r>
              <a:rPr lang="zh-CN" altLang="zh-CN" sz="2800" b="1">
                <a:solidFill>
                  <a:srgbClr val="FF0000"/>
                </a:solidFill>
                <a:effectLst>
                  <a:outerShdw blurRad="38100" dist="38100" dir="2700000" algn="tl">
                    <a:srgbClr val="C0C0C0"/>
                  </a:outerShdw>
                </a:effectLst>
                <a:latin typeface="Arial" pitchFamily="34" charset="0"/>
                <a:ea typeface="黑体" pitchFamily="2" charset="-122"/>
              </a:rPr>
              <a:t>相似性检查</a:t>
            </a:r>
            <a:r>
              <a:rPr lang="en-US" altLang="zh-CN" sz="2800" b="1">
                <a:solidFill>
                  <a:srgbClr val="FF0000"/>
                </a:solidFill>
                <a:effectLst>
                  <a:outerShdw blurRad="38100" dist="38100" dir="2700000" algn="tl">
                    <a:srgbClr val="C0C0C0"/>
                  </a:outerShdw>
                </a:effectLst>
                <a:latin typeface="Arial" pitchFamily="34" charset="0"/>
                <a:ea typeface="黑体" pitchFamily="2" charset="-122"/>
              </a:rPr>
              <a:t>)</a:t>
            </a:r>
            <a:r>
              <a:rPr lang="en-US" altLang="zh-CN" sz="2000" b="1">
                <a:solidFill>
                  <a:srgbClr val="FF0000"/>
                </a:solidFill>
                <a:effectLst>
                  <a:outerShdw blurRad="38100" dist="38100" dir="2700000" algn="tl">
                    <a:srgbClr val="C0C0C0"/>
                  </a:outerShdw>
                </a:effectLst>
                <a:latin typeface="Arial" pitchFamily="34" charset="0"/>
                <a:ea typeface="黑体" pitchFamily="2" charset="-122"/>
              </a:rPr>
              <a:t/>
            </a:r>
            <a:br>
              <a:rPr lang="en-US" altLang="zh-CN" sz="2000" b="1">
                <a:solidFill>
                  <a:srgbClr val="FF0000"/>
                </a:solidFill>
                <a:effectLst>
                  <a:outerShdw blurRad="38100" dist="38100" dir="2700000" algn="tl">
                    <a:srgbClr val="C0C0C0"/>
                  </a:outerShdw>
                </a:effectLst>
                <a:latin typeface="Arial" pitchFamily="34" charset="0"/>
                <a:ea typeface="黑体" pitchFamily="2" charset="-122"/>
              </a:rPr>
            </a:br>
            <a:r>
              <a:rPr lang="en-US" altLang="zh-CN" sz="2000" b="1">
                <a:solidFill>
                  <a:srgbClr val="000000"/>
                </a:solidFill>
                <a:effectLst>
                  <a:outerShdw blurRad="38100" dist="38100" dir="2700000" algn="tl">
                    <a:srgbClr val="C0C0C0"/>
                  </a:outerShdw>
                </a:effectLst>
                <a:latin typeface="Arial" pitchFamily="34" charset="0"/>
                <a:ea typeface="黑体" pitchFamily="2" charset="-122"/>
              </a:rPr>
              <a:t>1</a:t>
            </a:r>
            <a:r>
              <a:rPr lang="zh-CN" altLang="zh-CN" sz="2000" b="1">
                <a:solidFill>
                  <a:srgbClr val="000000"/>
                </a:solidFill>
                <a:effectLst>
                  <a:outerShdw blurRad="38100" dist="38100" dir="2700000" algn="tl">
                    <a:srgbClr val="C0C0C0"/>
                  </a:outerShdw>
                </a:effectLst>
                <a:latin typeface="Arial" pitchFamily="34" charset="0"/>
                <a:ea typeface="黑体" pitchFamily="2" charset="-122"/>
              </a:rPr>
              <a:t>．不得将内容相同或相近的项目，向同一科学部或不同科学部申请不同类型项目的资助；</a:t>
            </a:r>
            <a:br>
              <a:rPr lang="zh-CN" altLang="zh-CN" sz="2000" b="1">
                <a:solidFill>
                  <a:srgbClr val="000000"/>
                </a:solidFill>
                <a:effectLst>
                  <a:outerShdw blurRad="38100" dist="38100" dir="2700000" algn="tl">
                    <a:srgbClr val="C0C0C0"/>
                  </a:outerShdw>
                </a:effectLst>
                <a:latin typeface="Arial" pitchFamily="34" charset="0"/>
                <a:ea typeface="黑体" pitchFamily="2" charset="-122"/>
              </a:rPr>
            </a:br>
            <a:r>
              <a:rPr lang="en-US" altLang="zh-CN" sz="2000" b="1">
                <a:solidFill>
                  <a:srgbClr val="000000"/>
                </a:solidFill>
                <a:effectLst>
                  <a:outerShdw blurRad="38100" dist="38100" dir="2700000" algn="tl">
                    <a:srgbClr val="C0C0C0"/>
                  </a:outerShdw>
                </a:effectLst>
                <a:latin typeface="Arial" pitchFamily="34" charset="0"/>
                <a:ea typeface="黑体" pitchFamily="2" charset="-122"/>
              </a:rPr>
              <a:t>2</a:t>
            </a:r>
            <a:r>
              <a:rPr lang="zh-CN" altLang="zh-CN" sz="2000" b="1">
                <a:solidFill>
                  <a:srgbClr val="000000"/>
                </a:solidFill>
                <a:effectLst>
                  <a:outerShdw blurRad="38100" dist="38100" dir="2700000" algn="tl">
                    <a:srgbClr val="C0C0C0"/>
                  </a:outerShdw>
                </a:effectLst>
                <a:latin typeface="Arial" pitchFamily="34" charset="0"/>
                <a:ea typeface="黑体" pitchFamily="2" charset="-122"/>
              </a:rPr>
              <a:t>．受聘于一个以上依托单位的申请人，不得将内容相同或相近的项目，通过不同依托单位提出申请；</a:t>
            </a:r>
            <a:br>
              <a:rPr lang="zh-CN" altLang="zh-CN" sz="2000" b="1">
                <a:solidFill>
                  <a:srgbClr val="000000"/>
                </a:solidFill>
                <a:effectLst>
                  <a:outerShdw blurRad="38100" dist="38100" dir="2700000" algn="tl">
                    <a:srgbClr val="C0C0C0"/>
                  </a:outerShdw>
                </a:effectLst>
                <a:latin typeface="Arial" pitchFamily="34" charset="0"/>
                <a:ea typeface="黑体" pitchFamily="2" charset="-122"/>
              </a:rPr>
            </a:br>
            <a:r>
              <a:rPr lang="en-US" altLang="zh-CN" sz="2000" b="1">
                <a:solidFill>
                  <a:srgbClr val="000000"/>
                </a:solidFill>
                <a:effectLst>
                  <a:outerShdw blurRad="38100" dist="38100" dir="2700000" algn="tl">
                    <a:srgbClr val="C0C0C0"/>
                  </a:outerShdw>
                </a:effectLst>
                <a:latin typeface="Arial" pitchFamily="34" charset="0"/>
                <a:ea typeface="黑体" pitchFamily="2" charset="-122"/>
              </a:rPr>
              <a:t>3</a:t>
            </a:r>
            <a:r>
              <a:rPr lang="zh-CN" altLang="zh-CN" sz="2000" b="1">
                <a:solidFill>
                  <a:srgbClr val="000000"/>
                </a:solidFill>
                <a:effectLst>
                  <a:outerShdw blurRad="38100" dist="38100" dir="2700000" algn="tl">
                    <a:srgbClr val="C0C0C0"/>
                  </a:outerShdw>
                </a:effectLst>
                <a:latin typeface="Arial" pitchFamily="34" charset="0"/>
                <a:ea typeface="黑体" pitchFamily="2" charset="-122"/>
              </a:rPr>
              <a:t>．</a:t>
            </a:r>
            <a:r>
              <a:rPr lang="zh-CN" altLang="zh-CN" sz="2000" b="1">
                <a:solidFill>
                  <a:srgbClr val="FF0000"/>
                </a:solidFill>
                <a:effectLst>
                  <a:outerShdw blurRad="38100" dist="38100" dir="2700000" algn="tl">
                    <a:srgbClr val="C0C0C0"/>
                  </a:outerShdw>
                </a:effectLst>
                <a:latin typeface="Arial" pitchFamily="34" charset="0"/>
                <a:ea typeface="黑体" pitchFamily="2" charset="-122"/>
              </a:rPr>
              <a:t>不得将内容相同或相近的项目，以不同申请人的名义提出申请</a:t>
            </a:r>
            <a:r>
              <a:rPr lang="zh-CN" altLang="zh-CN" sz="2000" b="1">
                <a:solidFill>
                  <a:srgbClr val="000000"/>
                </a:solidFill>
                <a:effectLst>
                  <a:outerShdw blurRad="38100" dist="38100" dir="2700000" algn="tl">
                    <a:srgbClr val="C0C0C0"/>
                  </a:outerShdw>
                </a:effectLst>
                <a:latin typeface="Arial" pitchFamily="34" charset="0"/>
                <a:ea typeface="黑体" pitchFamily="2" charset="-122"/>
              </a:rPr>
              <a:t>；</a:t>
            </a:r>
            <a:br>
              <a:rPr lang="zh-CN" altLang="zh-CN" sz="2000" b="1">
                <a:solidFill>
                  <a:srgbClr val="000000"/>
                </a:solidFill>
                <a:effectLst>
                  <a:outerShdw blurRad="38100" dist="38100" dir="2700000" algn="tl">
                    <a:srgbClr val="C0C0C0"/>
                  </a:outerShdw>
                </a:effectLst>
                <a:latin typeface="Arial" pitchFamily="34" charset="0"/>
                <a:ea typeface="黑体" pitchFamily="2" charset="-122"/>
              </a:rPr>
            </a:br>
            <a:r>
              <a:rPr lang="en-US" altLang="zh-CN" sz="2000" b="1">
                <a:solidFill>
                  <a:srgbClr val="000000"/>
                </a:solidFill>
                <a:effectLst>
                  <a:outerShdw blurRad="38100" dist="38100" dir="2700000" algn="tl">
                    <a:srgbClr val="C0C0C0"/>
                  </a:outerShdw>
                </a:effectLst>
                <a:latin typeface="Arial" pitchFamily="34" charset="0"/>
                <a:ea typeface="黑体" pitchFamily="2" charset="-122"/>
              </a:rPr>
              <a:t>4</a:t>
            </a:r>
            <a:r>
              <a:rPr lang="zh-CN" altLang="zh-CN" sz="2000" b="1">
                <a:solidFill>
                  <a:srgbClr val="000000"/>
                </a:solidFill>
                <a:effectLst>
                  <a:outerShdw blurRad="38100" dist="38100" dir="2700000" algn="tl">
                    <a:srgbClr val="C0C0C0"/>
                  </a:outerShdw>
                </a:effectLst>
                <a:latin typeface="Arial" pitchFamily="34" charset="0"/>
                <a:ea typeface="黑体" pitchFamily="2" charset="-122"/>
              </a:rPr>
              <a:t>．不得将已获资助，向同一或不同科学部提出重复资助申请。</a:t>
            </a:r>
            <a:br>
              <a:rPr lang="zh-CN" altLang="zh-CN" sz="2000" b="1">
                <a:solidFill>
                  <a:srgbClr val="000000"/>
                </a:solidFill>
                <a:effectLst>
                  <a:outerShdw blurRad="38100" dist="38100" dir="2700000" algn="tl">
                    <a:srgbClr val="C0C0C0"/>
                  </a:outerShdw>
                </a:effectLst>
                <a:latin typeface="Arial" pitchFamily="34" charset="0"/>
                <a:ea typeface="黑体" pitchFamily="2" charset="-122"/>
              </a:rPr>
            </a:br>
            <a:r>
              <a:rPr lang="zh-CN" altLang="en-US" sz="2000" b="1">
                <a:solidFill>
                  <a:srgbClr val="000000"/>
                </a:solidFill>
                <a:effectLst>
                  <a:outerShdw blurRad="38100" dist="38100" dir="2700000" algn="tl">
                    <a:srgbClr val="C0C0C0"/>
                  </a:outerShdw>
                </a:effectLst>
                <a:latin typeface="Arial" pitchFamily="34" charset="0"/>
                <a:ea typeface="黑体" pitchFamily="2" charset="-122"/>
              </a:rPr>
              <a:t>       </a:t>
            </a:r>
            <a:r>
              <a:rPr lang="zh-CN" altLang="zh-CN" sz="2000" b="1">
                <a:solidFill>
                  <a:srgbClr val="000000"/>
                </a:solidFill>
                <a:effectLst>
                  <a:outerShdw blurRad="38100" dist="38100" dir="2700000" algn="tl">
                    <a:srgbClr val="C0C0C0"/>
                  </a:outerShdw>
                </a:effectLst>
                <a:latin typeface="Arial" pitchFamily="34" charset="0"/>
                <a:ea typeface="黑体" pitchFamily="2" charset="-122"/>
              </a:rPr>
              <a:t>以上情形如有查实，将视情节轻重给予处理，对确有学术不端行为者将提交监督委员会处理。</a:t>
            </a:r>
            <a:endParaRPr lang="zh-CN" altLang="en-US" sz="2400" b="1">
              <a:solidFill>
                <a:srgbClr val="000000"/>
              </a:solidFill>
              <a:effectLst>
                <a:outerShdw blurRad="38100" dist="38100" dir="2700000" algn="tl">
                  <a:srgbClr val="C0C0C0"/>
                </a:outerShdw>
              </a:effectLst>
              <a:latin typeface="Arial" pitchFamily="34" charset="0"/>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p:cNvSpPr>
            <a:spLocks noChangeArrowheads="1"/>
          </p:cNvSpPr>
          <p:nvPr/>
        </p:nvSpPr>
        <p:spPr bwMode="auto">
          <a:xfrm>
            <a:off x="179388" y="2133600"/>
            <a:ext cx="8713787" cy="1809750"/>
          </a:xfrm>
          <a:prstGeom prst="rect">
            <a:avLst/>
          </a:prstGeom>
          <a:noFill/>
          <a:ln w="9525">
            <a:noFill/>
            <a:miter lim="800000"/>
            <a:headEnd/>
            <a:tailEnd/>
          </a:ln>
        </p:spPr>
        <p:txBody>
          <a:bodyPr>
            <a:spAutoFit/>
          </a:bodyPr>
          <a:lstStyle/>
          <a:p>
            <a:pPr algn="ctr"/>
            <a:r>
              <a:rPr lang="zh-CN" altLang="en-US" sz="3600" b="1">
                <a:solidFill>
                  <a:srgbClr val="000000"/>
                </a:solidFill>
                <a:latin typeface="黑体" pitchFamily="2" charset="-122"/>
                <a:ea typeface="黑体" pitchFamily="2" charset="-122"/>
                <a:sym typeface="黑体" pitchFamily="2" charset="-122"/>
              </a:rPr>
              <a:t>第三部分</a:t>
            </a:r>
          </a:p>
          <a:p>
            <a:pPr algn="ctr"/>
            <a:endParaRPr lang="en-US" altLang="zh-CN" sz="3600" b="1">
              <a:solidFill>
                <a:srgbClr val="000000"/>
              </a:solidFill>
              <a:latin typeface="黑体" pitchFamily="2" charset="-122"/>
              <a:ea typeface="黑体" pitchFamily="2" charset="-122"/>
              <a:sym typeface="黑体" pitchFamily="2" charset="-122"/>
            </a:endParaRPr>
          </a:p>
          <a:p>
            <a:pPr algn="ctr">
              <a:lnSpc>
                <a:spcPct val="110000"/>
              </a:lnSpc>
            </a:pPr>
            <a:r>
              <a:rPr lang="zh-CN" altLang="en-US" sz="3600" b="1">
                <a:latin typeface="黑体" pitchFamily="2" charset="-122"/>
                <a:ea typeface="黑体" pitchFamily="2" charset="-122"/>
              </a:rPr>
              <a:t>财务预算方法调整</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900113" y="879475"/>
            <a:ext cx="8023225" cy="787400"/>
          </a:xfrm>
        </p:spPr>
        <p:txBody>
          <a:bodyPr/>
          <a:lstStyle/>
          <a:p>
            <a:r>
              <a:rPr lang="zh-CN" altLang="en-US" sz="3200">
                <a:solidFill>
                  <a:srgbClr val="10253F"/>
                </a:solidFill>
                <a:effectLst>
                  <a:outerShdw blurRad="38100" dist="38100" dir="2700000" algn="tl">
                    <a:srgbClr val="C0C0C0"/>
                  </a:outerShdw>
                </a:effectLst>
              </a:rPr>
              <a:t>提  纲</a:t>
            </a:r>
          </a:p>
        </p:txBody>
      </p:sp>
      <p:sp>
        <p:nvSpPr>
          <p:cNvPr id="290819" name="Rectangle 3"/>
          <p:cNvSpPr>
            <a:spLocks noGrp="1" noChangeArrowheads="1"/>
          </p:cNvSpPr>
          <p:nvPr>
            <p:ph type="body" idx="1"/>
          </p:nvPr>
        </p:nvSpPr>
        <p:spPr>
          <a:xfrm>
            <a:off x="900113" y="1673225"/>
            <a:ext cx="7056437" cy="4460875"/>
          </a:xfrm>
        </p:spPr>
        <p:txBody>
          <a:bodyPr/>
          <a:lstStyle/>
          <a:p>
            <a:pPr>
              <a:lnSpc>
                <a:spcPct val="110000"/>
              </a:lnSpc>
              <a:buFont typeface="Wingdings 2" pitchFamily="18" charset="2"/>
              <a:buNone/>
            </a:pPr>
            <a:r>
              <a:rPr lang="zh-CN" altLang="en-US" sz="3200" b="0"/>
              <a:t>一、申请者资格和限项要求</a:t>
            </a:r>
            <a:endParaRPr lang="en-US" altLang="zh-CN" sz="3200" b="0"/>
          </a:p>
          <a:p>
            <a:pPr>
              <a:lnSpc>
                <a:spcPct val="110000"/>
              </a:lnSpc>
              <a:buFont typeface="Wingdings 2" pitchFamily="18" charset="2"/>
              <a:buNone/>
            </a:pPr>
            <a:r>
              <a:rPr lang="zh-CN" altLang="en-US" sz="3200" b="0"/>
              <a:t>二、申请注意事项</a:t>
            </a:r>
            <a:endParaRPr lang="en-US" altLang="zh-CN" sz="3200" b="0"/>
          </a:p>
          <a:p>
            <a:pPr>
              <a:lnSpc>
                <a:spcPct val="110000"/>
              </a:lnSpc>
              <a:buFont typeface="Wingdings 2" pitchFamily="18" charset="2"/>
              <a:buNone/>
            </a:pPr>
            <a:r>
              <a:rPr lang="zh-CN" altLang="en-US" sz="3200" b="0"/>
              <a:t>三、财务预算方法调整</a:t>
            </a:r>
          </a:p>
          <a:p>
            <a:pPr>
              <a:lnSpc>
                <a:spcPct val="110000"/>
              </a:lnSpc>
              <a:buFont typeface="Wingdings 2" pitchFamily="18" charset="2"/>
              <a:buNone/>
            </a:pPr>
            <a:r>
              <a:rPr lang="zh-CN" altLang="en-US" sz="3200" b="0"/>
              <a:t>四、申请书撰写</a:t>
            </a:r>
            <a:endParaRPr lang="en-US" altLang="zh-CN" sz="3200" b="0"/>
          </a:p>
          <a:p>
            <a:pPr>
              <a:lnSpc>
                <a:spcPct val="110000"/>
              </a:lnSpc>
              <a:buFont typeface="Wingdings 2" pitchFamily="18" charset="2"/>
              <a:buNone/>
            </a:pPr>
            <a:r>
              <a:rPr lang="zh-CN" altLang="en-US" sz="3200" b="0"/>
              <a:t>五、</a:t>
            </a:r>
            <a:r>
              <a:rPr lang="en-US" altLang="zh-CN" sz="3200" b="0"/>
              <a:t>申请</a:t>
            </a:r>
            <a:r>
              <a:rPr lang="zh-CN" altLang="en-US" sz="3200" b="0"/>
              <a:t>流程</a:t>
            </a:r>
            <a:endParaRPr lang="en-US" altLang="zh-CN" sz="3200" b="0"/>
          </a:p>
          <a:p>
            <a:endParaRPr lang="zh-CN" altLang="en-US" sz="280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组合 11"/>
          <p:cNvGrpSpPr>
            <a:grpSpLocks/>
          </p:cNvGrpSpPr>
          <p:nvPr/>
        </p:nvGrpSpPr>
        <p:grpSpPr bwMode="auto">
          <a:xfrm>
            <a:off x="250825" y="1341438"/>
            <a:ext cx="8464550" cy="1943100"/>
            <a:chOff x="251520" y="1700808"/>
            <a:chExt cx="8463884" cy="1944216"/>
          </a:xfrm>
        </p:grpSpPr>
        <p:grpSp>
          <p:nvGrpSpPr>
            <p:cNvPr id="67591" name="组合 1"/>
            <p:cNvGrpSpPr>
              <a:grpSpLocks/>
            </p:cNvGrpSpPr>
            <p:nvPr/>
          </p:nvGrpSpPr>
          <p:grpSpPr bwMode="auto">
            <a:xfrm>
              <a:off x="1259632" y="1700808"/>
              <a:ext cx="7455772" cy="1944216"/>
              <a:chOff x="1356719" y="1129292"/>
              <a:chExt cx="7455822" cy="1944232"/>
            </a:xfrm>
          </p:grpSpPr>
          <p:sp>
            <p:nvSpPr>
              <p:cNvPr id="15" name="圆角矩形 14"/>
              <p:cNvSpPr/>
              <p:nvPr/>
            </p:nvSpPr>
            <p:spPr>
              <a:xfrm>
                <a:off x="1356591" y="1129292"/>
                <a:ext cx="7416266" cy="1944232"/>
              </a:xfrm>
              <a:prstGeom prst="roundRect">
                <a:avLst>
                  <a:gd name="adj" fmla="val 39508"/>
                </a:avLst>
              </a:prstGeom>
              <a:solidFill>
                <a:srgbClr val="FFFFFF">
                  <a:lumMod val="95000"/>
                </a:srgbClr>
              </a:solidFill>
              <a:ln w="25400" cap="flat" cmpd="sng" algn="ctr">
                <a:solidFill>
                  <a:srgbClr val="FFFFFF">
                    <a:lumMod val="65000"/>
                  </a:srgbClr>
                </a:solidFill>
                <a:prstDash val="solid"/>
              </a:ln>
              <a:effectLst/>
            </p:spPr>
            <p:txBody>
              <a:bodyPr anchor="ctr"/>
              <a:lstStyle/>
              <a:p>
                <a:pPr algn="ctr" fontAlgn="auto">
                  <a:spcBef>
                    <a:spcPts val="0"/>
                  </a:spcBef>
                  <a:spcAft>
                    <a:spcPts val="0"/>
                  </a:spcAft>
                  <a:defRPr/>
                </a:pPr>
                <a:endParaRPr lang="zh-CN" altLang="en-US" kern="0">
                  <a:solidFill>
                    <a:srgbClr val="FFFFFF"/>
                  </a:solidFill>
                  <a:latin typeface="Verdana"/>
                  <a:ea typeface="+mn-ea"/>
                </a:endParaRPr>
              </a:p>
            </p:txBody>
          </p:sp>
          <p:sp>
            <p:nvSpPr>
              <p:cNvPr id="16" name="TextBox 17"/>
              <p:cNvSpPr txBox="1">
                <a:spLocks noChangeArrowheads="1"/>
              </p:cNvSpPr>
              <p:nvPr/>
            </p:nvSpPr>
            <p:spPr bwMode="auto">
              <a:xfrm>
                <a:off x="2312197" y="1129292"/>
                <a:ext cx="6500344" cy="1939466"/>
              </a:xfrm>
              <a:prstGeom prst="rect">
                <a:avLst/>
              </a:prstGeom>
              <a:noFill/>
              <a:ln w="9525">
                <a:noFill/>
                <a:miter lim="800000"/>
                <a:headEnd/>
                <a:tailEnd/>
              </a:ln>
            </p:spPr>
            <p:txBody>
              <a:bodyPr>
                <a:spAutoFit/>
              </a:bodyPr>
              <a:lstStyle/>
              <a:p>
                <a:pPr marL="285750" indent="-285750" fontAlgn="auto">
                  <a:lnSpc>
                    <a:spcPct val="150000"/>
                  </a:lnSpc>
                  <a:spcBef>
                    <a:spcPts val="0"/>
                  </a:spcBef>
                  <a:spcAft>
                    <a:spcPts val="0"/>
                  </a:spcAft>
                  <a:buFont typeface="Wingdings" pitchFamily="2" charset="2"/>
                  <a:buChar char="Ø"/>
                  <a:defRPr/>
                </a:pPr>
                <a:r>
                  <a:rPr lang="en-US" altLang="zh-CN" sz="2000" b="1" kern="0" dirty="0">
                    <a:solidFill>
                      <a:sysClr val="windowText" lastClr="000000"/>
                    </a:solidFill>
                    <a:latin typeface="华文中宋" pitchFamily="2" charset="-122"/>
                    <a:ea typeface="华文中宋" pitchFamily="2" charset="-122"/>
                  </a:rPr>
                  <a:t>《</a:t>
                </a:r>
                <a:r>
                  <a:rPr lang="zh-CN" altLang="zh-CN" sz="2000" b="1" kern="0" dirty="0">
                    <a:solidFill>
                      <a:sysClr val="windowText" lastClr="000000"/>
                    </a:solidFill>
                    <a:latin typeface="华文中宋" pitchFamily="2" charset="-122"/>
                    <a:ea typeface="华文中宋" pitchFamily="2" charset="-122"/>
                  </a:rPr>
                  <a:t>关于改进加强中央财政科研项目和资金管理的若干意见》</a:t>
                </a:r>
                <a:r>
                  <a:rPr lang="zh-CN" altLang="en-US" sz="2000" b="1" kern="0" dirty="0">
                    <a:solidFill>
                      <a:srgbClr val="FF0000"/>
                    </a:solidFill>
                    <a:latin typeface="华文中宋" pitchFamily="2" charset="-122"/>
                    <a:ea typeface="华文中宋" pitchFamily="2" charset="-122"/>
                  </a:rPr>
                  <a:t>（</a:t>
                </a:r>
                <a:r>
                  <a:rPr lang="zh-CN" altLang="zh-CN" sz="2000" b="1" kern="0" dirty="0">
                    <a:solidFill>
                      <a:srgbClr val="FF0000"/>
                    </a:solidFill>
                    <a:latin typeface="华文中宋" pitchFamily="2" charset="-122"/>
                    <a:ea typeface="华文中宋" pitchFamily="2" charset="-122"/>
                  </a:rPr>
                  <a:t>国发</a:t>
                </a:r>
                <a:r>
                  <a:rPr lang="en-US" altLang="zh-CN" sz="2000" b="1" kern="0" dirty="0">
                    <a:solidFill>
                      <a:srgbClr val="FF0000"/>
                    </a:solidFill>
                    <a:latin typeface="华文中宋" pitchFamily="2" charset="-122"/>
                    <a:ea typeface="华文中宋" pitchFamily="2" charset="-122"/>
                  </a:rPr>
                  <a:t>【2014】11</a:t>
                </a:r>
                <a:r>
                  <a:rPr lang="zh-CN" altLang="en-US" sz="2000" b="1" kern="0" dirty="0">
                    <a:solidFill>
                      <a:srgbClr val="FF0000"/>
                    </a:solidFill>
                    <a:latin typeface="华文中宋" pitchFamily="2" charset="-122"/>
                    <a:ea typeface="华文中宋" pitchFamily="2" charset="-122"/>
                  </a:rPr>
                  <a:t>号）</a:t>
                </a:r>
                <a:endParaRPr lang="zh-CN" altLang="en-US" sz="2000" kern="0" dirty="0">
                  <a:solidFill>
                    <a:srgbClr val="FF0000"/>
                  </a:solidFill>
                  <a:latin typeface="华文中宋" pitchFamily="2" charset="-122"/>
                  <a:ea typeface="华文中宋" pitchFamily="2" charset="-122"/>
                </a:endParaRPr>
              </a:p>
              <a:p>
                <a:pPr marL="285750" indent="-285750" fontAlgn="auto">
                  <a:lnSpc>
                    <a:spcPct val="150000"/>
                  </a:lnSpc>
                  <a:spcBef>
                    <a:spcPts val="0"/>
                  </a:spcBef>
                  <a:spcAft>
                    <a:spcPts val="0"/>
                  </a:spcAft>
                  <a:buFont typeface="Wingdings" pitchFamily="2" charset="2"/>
                  <a:buChar char="Ø"/>
                  <a:defRPr/>
                </a:pPr>
                <a:r>
                  <a:rPr lang="en-US" altLang="zh-CN" sz="2000" kern="0" dirty="0">
                    <a:solidFill>
                      <a:sysClr val="windowText" lastClr="000000"/>
                    </a:solidFill>
                    <a:latin typeface="华文中宋" pitchFamily="2" charset="-122"/>
                    <a:ea typeface="华文中宋" pitchFamily="2" charset="-122"/>
                  </a:rPr>
                  <a:t>《</a:t>
                </a:r>
                <a:r>
                  <a:rPr lang="zh-CN" altLang="zh-CN" sz="2000" b="1" kern="0" dirty="0">
                    <a:solidFill>
                      <a:sysClr val="windowText" lastClr="000000"/>
                    </a:solidFill>
                    <a:latin typeface="华文中宋" pitchFamily="2" charset="-122"/>
                    <a:ea typeface="华文中宋" pitchFamily="2" charset="-122"/>
                  </a:rPr>
                  <a:t>关于调整国家科技计划和公益性行业科研专项经费管理办法若干规定的通知</a:t>
                </a:r>
                <a:r>
                  <a:rPr lang="en-US" altLang="zh-CN" sz="2000" kern="0" dirty="0">
                    <a:solidFill>
                      <a:sysClr val="windowText" lastClr="000000"/>
                    </a:solidFill>
                    <a:latin typeface="华文中宋" pitchFamily="2" charset="-122"/>
                    <a:ea typeface="华文中宋" pitchFamily="2" charset="-122"/>
                  </a:rPr>
                  <a:t>》</a:t>
                </a:r>
                <a:r>
                  <a:rPr lang="zh-CN" altLang="en-US" sz="2000" kern="0" dirty="0">
                    <a:solidFill>
                      <a:srgbClr val="FF0000"/>
                    </a:solidFill>
                    <a:latin typeface="华文中宋" pitchFamily="2" charset="-122"/>
                    <a:ea typeface="华文中宋" pitchFamily="2" charset="-122"/>
                  </a:rPr>
                  <a:t>（</a:t>
                </a:r>
                <a:r>
                  <a:rPr lang="zh-CN" altLang="zh-CN" sz="2000" b="1" kern="0" dirty="0">
                    <a:solidFill>
                      <a:srgbClr val="FF0000"/>
                    </a:solidFill>
                    <a:latin typeface="华文中宋" pitchFamily="2" charset="-122"/>
                    <a:ea typeface="华文中宋" pitchFamily="2" charset="-122"/>
                  </a:rPr>
                  <a:t>财教</a:t>
                </a:r>
                <a:r>
                  <a:rPr lang="en-US" altLang="zh-CN" sz="2000" b="1" kern="0" dirty="0">
                    <a:solidFill>
                      <a:srgbClr val="FF0000"/>
                    </a:solidFill>
                    <a:latin typeface="华文中宋" pitchFamily="2" charset="-122"/>
                    <a:ea typeface="华文中宋" pitchFamily="2" charset="-122"/>
                  </a:rPr>
                  <a:t>【2011】434</a:t>
                </a:r>
                <a:r>
                  <a:rPr lang="zh-CN" altLang="en-US" sz="2000" b="1" kern="0" dirty="0">
                    <a:solidFill>
                      <a:srgbClr val="FF0000"/>
                    </a:solidFill>
                    <a:latin typeface="华文中宋" pitchFamily="2" charset="-122"/>
                    <a:ea typeface="华文中宋" pitchFamily="2" charset="-122"/>
                  </a:rPr>
                  <a:t>号</a:t>
                </a:r>
                <a:r>
                  <a:rPr lang="zh-CN" altLang="en-US" sz="2000" kern="0" dirty="0">
                    <a:solidFill>
                      <a:srgbClr val="FF0000"/>
                    </a:solidFill>
                    <a:latin typeface="华文中宋" pitchFamily="2" charset="-122"/>
                    <a:ea typeface="华文中宋" pitchFamily="2" charset="-122"/>
                  </a:rPr>
                  <a:t>）</a:t>
                </a:r>
              </a:p>
            </p:txBody>
          </p:sp>
        </p:grpSp>
        <p:sp>
          <p:nvSpPr>
            <p:cNvPr id="14" name="TextBox 13"/>
            <p:cNvSpPr txBox="1"/>
            <p:nvPr/>
          </p:nvSpPr>
          <p:spPr>
            <a:xfrm>
              <a:off x="251520" y="1700808"/>
              <a:ext cx="2008030" cy="1944216"/>
            </a:xfrm>
            <a:prstGeom prst="ellipse">
              <a:avLst/>
            </a:prstGeom>
            <a:solidFill>
              <a:srgbClr val="6195C4">
                <a:lumMod val="60000"/>
                <a:lumOff val="40000"/>
              </a:srgbClr>
            </a:solidFill>
            <a:ln>
              <a:solidFill>
                <a:srgbClr val="FFFFFF">
                  <a:lumMod val="65000"/>
                </a:srgbClr>
              </a:solidFill>
            </a:ln>
          </p:spPr>
          <p:txBody>
            <a:bodyPr wrap="none" anchor="ctr"/>
            <a:lstStyle/>
            <a:p>
              <a:pPr algn="ctr" fontAlgn="auto">
                <a:spcBef>
                  <a:spcPts val="0"/>
                </a:spcBef>
                <a:spcAft>
                  <a:spcPts val="0"/>
                </a:spcAft>
                <a:defRPr/>
              </a:pPr>
              <a:r>
                <a:rPr lang="zh-CN" altLang="en-US" sz="2800" b="1" kern="0" dirty="0">
                  <a:solidFill>
                    <a:sysClr val="windowText" lastClr="000000"/>
                  </a:solidFill>
                  <a:latin typeface="华文中宋" pitchFamily="2" charset="-122"/>
                  <a:ea typeface="华文中宋" pitchFamily="2" charset="-122"/>
                </a:rPr>
                <a:t>政策依据</a:t>
              </a:r>
              <a:endParaRPr lang="zh-CN" altLang="en-US" sz="2800" b="1" kern="0" dirty="0">
                <a:solidFill>
                  <a:sysClr val="windowText" lastClr="000000"/>
                </a:solidFill>
                <a:latin typeface="华文中宋" pitchFamily="2" charset="-122"/>
                <a:ea typeface="华文中宋" pitchFamily="2" charset="-122"/>
              </a:endParaRPr>
            </a:p>
          </p:txBody>
        </p:sp>
      </p:grpSp>
      <p:grpSp>
        <p:nvGrpSpPr>
          <p:cNvPr id="67586" name="组合 16"/>
          <p:cNvGrpSpPr>
            <a:grpSpLocks/>
          </p:cNvGrpSpPr>
          <p:nvPr/>
        </p:nvGrpSpPr>
        <p:grpSpPr bwMode="auto">
          <a:xfrm>
            <a:off x="250825" y="3716338"/>
            <a:ext cx="8497888" cy="2008187"/>
            <a:chOff x="251520" y="1700808"/>
            <a:chExt cx="8496944" cy="2008150"/>
          </a:xfrm>
        </p:grpSpPr>
        <p:grpSp>
          <p:nvGrpSpPr>
            <p:cNvPr id="67587" name="组合 1"/>
            <p:cNvGrpSpPr>
              <a:grpSpLocks/>
            </p:cNvGrpSpPr>
            <p:nvPr/>
          </p:nvGrpSpPr>
          <p:grpSpPr bwMode="auto">
            <a:xfrm>
              <a:off x="1259632" y="1700808"/>
              <a:ext cx="7488832" cy="2008150"/>
              <a:chOff x="1356719" y="1129292"/>
              <a:chExt cx="7488882" cy="2008167"/>
            </a:xfrm>
          </p:grpSpPr>
          <p:sp>
            <p:nvSpPr>
              <p:cNvPr id="20" name="圆角矩形 19"/>
              <p:cNvSpPr/>
              <p:nvPr/>
            </p:nvSpPr>
            <p:spPr>
              <a:xfrm>
                <a:off x="1356558" y="1129292"/>
                <a:ext cx="7417612" cy="1944668"/>
              </a:xfrm>
              <a:prstGeom prst="roundRect">
                <a:avLst>
                  <a:gd name="adj" fmla="val 39508"/>
                </a:avLst>
              </a:prstGeom>
              <a:solidFill>
                <a:srgbClr val="FFFFFF">
                  <a:lumMod val="95000"/>
                </a:srgbClr>
              </a:solidFill>
              <a:ln w="25400" cap="flat" cmpd="sng" algn="ctr">
                <a:solidFill>
                  <a:srgbClr val="FFFFFF">
                    <a:lumMod val="65000"/>
                  </a:srgbClr>
                </a:solidFill>
                <a:prstDash val="solid"/>
              </a:ln>
              <a:effectLst/>
            </p:spPr>
            <p:txBody>
              <a:bodyPr anchor="ctr"/>
              <a:lstStyle/>
              <a:p>
                <a:pPr algn="ctr" fontAlgn="auto">
                  <a:spcBef>
                    <a:spcPts val="0"/>
                  </a:spcBef>
                  <a:spcAft>
                    <a:spcPts val="0"/>
                  </a:spcAft>
                  <a:defRPr/>
                </a:pPr>
                <a:endParaRPr lang="zh-CN" altLang="en-US" kern="0">
                  <a:solidFill>
                    <a:srgbClr val="FFFFFF"/>
                  </a:solidFill>
                  <a:latin typeface="Verdana"/>
                  <a:ea typeface="+mn-ea"/>
                </a:endParaRPr>
              </a:p>
            </p:txBody>
          </p:sp>
          <p:sp>
            <p:nvSpPr>
              <p:cNvPr id="21" name="TextBox 17"/>
              <p:cNvSpPr txBox="1">
                <a:spLocks noChangeArrowheads="1"/>
              </p:cNvSpPr>
              <p:nvPr/>
            </p:nvSpPr>
            <p:spPr bwMode="auto">
              <a:xfrm>
                <a:off x="2364515" y="1199141"/>
                <a:ext cx="6481086" cy="1938318"/>
              </a:xfrm>
              <a:prstGeom prst="rect">
                <a:avLst/>
              </a:prstGeom>
              <a:noFill/>
              <a:ln w="9525">
                <a:noFill/>
                <a:miter lim="800000"/>
                <a:headEnd/>
                <a:tailEnd/>
              </a:ln>
            </p:spPr>
            <p:txBody>
              <a:bodyPr>
                <a:spAutoFit/>
              </a:bodyPr>
              <a:lstStyle/>
              <a:p>
                <a:pPr marL="285750" indent="-285750" fontAlgn="auto">
                  <a:lnSpc>
                    <a:spcPct val="200000"/>
                  </a:lnSpc>
                  <a:spcBef>
                    <a:spcPts val="0"/>
                  </a:spcBef>
                  <a:spcAft>
                    <a:spcPts val="0"/>
                  </a:spcAft>
                  <a:buFont typeface="Wingdings" pitchFamily="2" charset="2"/>
                  <a:buChar char="Ø"/>
                  <a:defRPr/>
                </a:pPr>
                <a:r>
                  <a:rPr lang="zh-CN" altLang="en-US" sz="2000" b="1" kern="0" dirty="0">
                    <a:solidFill>
                      <a:sysClr val="windowText" lastClr="000000"/>
                    </a:solidFill>
                    <a:latin typeface="华文中宋" pitchFamily="2" charset="-122"/>
                    <a:ea typeface="华文中宋" pitchFamily="2" charset="-122"/>
                  </a:rPr>
                  <a:t>遵循</a:t>
                </a:r>
                <a:r>
                  <a:rPr lang="zh-CN" altLang="zh-CN" sz="2000" b="1" kern="0" dirty="0">
                    <a:solidFill>
                      <a:sysClr val="windowText" lastClr="000000"/>
                    </a:solidFill>
                    <a:latin typeface="华文中宋" pitchFamily="2" charset="-122"/>
                    <a:ea typeface="华文中宋" pitchFamily="2" charset="-122"/>
                  </a:rPr>
                  <a:t>遵循科学规律，保障科学探索自由</a:t>
                </a:r>
                <a:r>
                  <a:rPr lang="zh-CN" altLang="en-US" sz="2000" b="1" kern="0" dirty="0">
                    <a:solidFill>
                      <a:sysClr val="windowText" lastClr="000000"/>
                    </a:solidFill>
                    <a:latin typeface="华文中宋" pitchFamily="2" charset="-122"/>
                    <a:ea typeface="华文中宋" pitchFamily="2" charset="-122"/>
                  </a:rPr>
                  <a:t>。</a:t>
                </a:r>
                <a:endParaRPr lang="en-US" altLang="zh-CN" sz="2000" b="1" kern="0" dirty="0">
                  <a:solidFill>
                    <a:sysClr val="windowText" lastClr="000000"/>
                  </a:solidFill>
                  <a:latin typeface="华文中宋" pitchFamily="2" charset="-122"/>
                  <a:ea typeface="华文中宋" pitchFamily="2" charset="-122"/>
                </a:endParaRPr>
              </a:p>
              <a:p>
                <a:pPr marL="285750" indent="-285750" fontAlgn="auto">
                  <a:lnSpc>
                    <a:spcPct val="200000"/>
                  </a:lnSpc>
                  <a:spcBef>
                    <a:spcPts val="0"/>
                  </a:spcBef>
                  <a:spcAft>
                    <a:spcPts val="0"/>
                  </a:spcAft>
                  <a:buFont typeface="Wingdings" pitchFamily="2" charset="2"/>
                  <a:buChar char="Ø"/>
                  <a:defRPr/>
                </a:pPr>
                <a:r>
                  <a:rPr lang="zh-CN" altLang="zh-CN" sz="2000" b="1" kern="0" dirty="0">
                    <a:solidFill>
                      <a:sysClr val="windowText" lastClr="000000"/>
                    </a:solidFill>
                    <a:latin typeface="华文中宋" pitchFamily="2" charset="-122"/>
                    <a:ea typeface="华文中宋" pitchFamily="2" charset="-122"/>
                  </a:rPr>
                  <a:t>遵循的公共管理规律</a:t>
                </a:r>
                <a:r>
                  <a:rPr lang="zh-CN" altLang="en-US" sz="2000" b="1" kern="0" dirty="0">
                    <a:solidFill>
                      <a:sysClr val="windowText" lastClr="000000"/>
                    </a:solidFill>
                    <a:latin typeface="华文中宋" pitchFamily="2" charset="-122"/>
                    <a:ea typeface="华文中宋" pitchFamily="2" charset="-122"/>
                  </a:rPr>
                  <a:t>，保障财政资金投之合法、用之有效。</a:t>
                </a:r>
                <a:endParaRPr lang="en-US" altLang="zh-CN" sz="2000" b="1" kern="0" dirty="0">
                  <a:solidFill>
                    <a:sysClr val="windowText" lastClr="000000"/>
                  </a:solidFill>
                  <a:latin typeface="华文中宋" pitchFamily="2" charset="-122"/>
                  <a:ea typeface="华文中宋" pitchFamily="2" charset="-122"/>
                </a:endParaRPr>
              </a:p>
            </p:txBody>
          </p:sp>
        </p:grpSp>
        <p:sp>
          <p:nvSpPr>
            <p:cNvPr id="19" name="TextBox 18"/>
            <p:cNvSpPr txBox="1"/>
            <p:nvPr/>
          </p:nvSpPr>
          <p:spPr>
            <a:xfrm>
              <a:off x="251520" y="1700808"/>
              <a:ext cx="2009552" cy="1944651"/>
            </a:xfrm>
            <a:prstGeom prst="ellipse">
              <a:avLst/>
            </a:prstGeom>
            <a:solidFill>
              <a:srgbClr val="A4C226">
                <a:lumMod val="60000"/>
                <a:lumOff val="40000"/>
              </a:srgbClr>
            </a:solidFill>
            <a:ln>
              <a:solidFill>
                <a:srgbClr val="A4C226"/>
              </a:solidFill>
            </a:ln>
          </p:spPr>
          <p:txBody>
            <a:bodyPr wrap="none" anchor="ctr"/>
            <a:lstStyle/>
            <a:p>
              <a:pPr algn="ctr" fontAlgn="auto">
                <a:spcBef>
                  <a:spcPts val="0"/>
                </a:spcBef>
                <a:spcAft>
                  <a:spcPts val="0"/>
                </a:spcAft>
                <a:defRPr/>
              </a:pPr>
              <a:r>
                <a:rPr lang="zh-CN" altLang="en-US" sz="2800" b="1" kern="0" dirty="0">
                  <a:solidFill>
                    <a:sysClr val="windowText" lastClr="000000"/>
                  </a:solidFill>
                  <a:latin typeface="华文中宋" pitchFamily="2" charset="-122"/>
                  <a:ea typeface="华文中宋" pitchFamily="2" charset="-122"/>
                </a:rPr>
                <a:t>指导思想</a:t>
              </a:r>
              <a:endParaRPr lang="zh-CN" altLang="en-US" sz="2800" b="1" kern="0" dirty="0">
                <a:solidFill>
                  <a:sysClr val="windowText" lastClr="000000"/>
                </a:solidFill>
                <a:latin typeface="华文中宋" pitchFamily="2" charset="-122"/>
                <a:ea typeface="华文中宋" pitchFamily="2" charset="-122"/>
              </a:endParaRPr>
            </a:p>
          </p:txBody>
        </p:sp>
      </p:gr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bwMode="auto">
          <a:xfrm>
            <a:off x="755650" y="1484313"/>
            <a:ext cx="7488238" cy="4537075"/>
          </a:xfrm>
          <a:prstGeom prst="roundRect">
            <a:avLst/>
          </a:prstGeom>
          <a:solidFill>
            <a:srgbClr val="FFFFFF"/>
          </a:solidFill>
          <a:ln w="25400" cap="flat" cmpd="sng" algn="ctr">
            <a:solidFill>
              <a:srgbClr val="6195C4"/>
            </a:solidFill>
            <a:prstDash val="sysDash"/>
            <a:headEnd type="none" w="med" len="med"/>
            <a:tailEnd type="none" w="med" len="med"/>
          </a:ln>
          <a:effectLst/>
        </p:spPr>
        <p:txBody>
          <a:bodyPr/>
          <a:lstStyle/>
          <a:p>
            <a:pPr eaLnBrk="0" hangingPunct="0">
              <a:defRPr/>
            </a:pPr>
            <a:endParaRPr lang="zh-CN" altLang="en-US" kern="0">
              <a:solidFill>
                <a:srgbClr val="0F1A81"/>
              </a:solidFill>
              <a:latin typeface="Times New Roman" pitchFamily="18" charset="0"/>
              <a:ea typeface="+mn-ea"/>
            </a:endParaRPr>
          </a:p>
        </p:txBody>
      </p:sp>
      <p:sp>
        <p:nvSpPr>
          <p:cNvPr id="8" name="标题 1"/>
          <p:cNvSpPr txBox="1">
            <a:spLocks/>
          </p:cNvSpPr>
          <p:nvPr/>
        </p:nvSpPr>
        <p:spPr bwMode="black">
          <a:xfrm>
            <a:off x="755650" y="687388"/>
            <a:ext cx="6846888" cy="609600"/>
          </a:xfrm>
          <a:prstGeom prst="rect">
            <a:avLst/>
          </a:prstGeom>
          <a:noFill/>
          <a:ln w="9525">
            <a:noFill/>
            <a:miter lim="800000"/>
            <a:headEnd/>
            <a:tailEnd/>
          </a:ln>
        </p:spPr>
        <p:txBody>
          <a:bodyPr anchor="ct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eaLnBrk="1" fontAlgn="base" hangingPunct="1">
              <a:spcBef>
                <a:spcPct val="0"/>
              </a:spcBef>
              <a:spcAft>
                <a:spcPct val="0"/>
              </a:spcAft>
              <a:defRPr sz="3200" b="1">
                <a:solidFill>
                  <a:schemeClr val="tx1"/>
                </a:solidFill>
                <a:latin typeface="Verdana" pitchFamily="34" charset="0"/>
              </a:defRPr>
            </a:lvl6pPr>
            <a:lvl7pPr marL="914400" algn="ctr" rtl="0" eaLnBrk="1" fontAlgn="base" hangingPunct="1">
              <a:spcBef>
                <a:spcPct val="0"/>
              </a:spcBef>
              <a:spcAft>
                <a:spcPct val="0"/>
              </a:spcAft>
              <a:defRPr sz="3200" b="1">
                <a:solidFill>
                  <a:schemeClr val="tx1"/>
                </a:solidFill>
                <a:latin typeface="Verdana" pitchFamily="34" charset="0"/>
              </a:defRPr>
            </a:lvl7pPr>
            <a:lvl8pPr marL="1371600" algn="ctr" rtl="0" eaLnBrk="1" fontAlgn="base" hangingPunct="1">
              <a:spcBef>
                <a:spcPct val="0"/>
              </a:spcBef>
              <a:spcAft>
                <a:spcPct val="0"/>
              </a:spcAft>
              <a:defRPr sz="3200" b="1">
                <a:solidFill>
                  <a:schemeClr val="tx1"/>
                </a:solidFill>
                <a:latin typeface="Verdana" pitchFamily="34" charset="0"/>
              </a:defRPr>
            </a:lvl8pPr>
            <a:lvl9pPr marL="1828800" algn="ctr" rtl="0" eaLnBrk="1" fontAlgn="base" hangingPunct="1">
              <a:spcBef>
                <a:spcPct val="0"/>
              </a:spcBef>
              <a:spcAft>
                <a:spcPct val="0"/>
              </a:spcAft>
              <a:defRPr sz="3200" b="1">
                <a:solidFill>
                  <a:schemeClr val="tx1"/>
                </a:solidFill>
                <a:latin typeface="Verdana" pitchFamily="34" charset="0"/>
              </a:defRPr>
            </a:lvl9pPr>
          </a:lstStyle>
          <a:p>
            <a:pPr algn="l">
              <a:defRPr/>
            </a:pPr>
            <a:r>
              <a:rPr lang="zh-CN" altLang="en-US" sz="4000" kern="0" dirty="0">
                <a:solidFill>
                  <a:srgbClr val="0F1A81"/>
                </a:solidFill>
                <a:latin typeface="黑体" pitchFamily="49" charset="-122"/>
                <a:ea typeface="黑体" pitchFamily="49" charset="-122"/>
              </a:rPr>
              <a:t>开支范围 </a:t>
            </a:r>
          </a:p>
        </p:txBody>
      </p:sp>
      <p:sp>
        <p:nvSpPr>
          <p:cNvPr id="68611" name="Rectangle 6"/>
          <p:cNvSpPr>
            <a:spLocks noChangeArrowheads="1"/>
          </p:cNvSpPr>
          <p:nvPr/>
        </p:nvSpPr>
        <p:spPr bwMode="auto">
          <a:xfrm>
            <a:off x="755650" y="2565400"/>
            <a:ext cx="7129463" cy="1943100"/>
          </a:xfrm>
          <a:prstGeom prst="rect">
            <a:avLst/>
          </a:prstGeom>
          <a:noFill/>
          <a:ln w="9525">
            <a:noFill/>
            <a:miter lim="800000"/>
            <a:headEnd/>
            <a:tailEnd/>
          </a:ln>
        </p:spPr>
        <p:txBody>
          <a:bodyPr anchor="ctr"/>
          <a:lstStyle/>
          <a:p>
            <a:pPr marL="342900">
              <a:lnSpc>
                <a:spcPct val="150000"/>
              </a:lnSpc>
              <a:spcBef>
                <a:spcPct val="20000"/>
              </a:spcBef>
              <a:buClr>
                <a:schemeClr val="accent2"/>
              </a:buClr>
              <a:buFont typeface="Wingdings" pitchFamily="2" charset="2"/>
              <a:buChar char="Ø"/>
            </a:pPr>
            <a:r>
              <a:rPr lang="zh-CN" altLang="zh-CN" sz="2800" b="1">
                <a:latin typeface="华文中宋" pitchFamily="2" charset="-122"/>
                <a:ea typeface="华文中宋" pitchFamily="2" charset="-122"/>
              </a:rPr>
              <a:t>将项目</a:t>
            </a:r>
            <a:r>
              <a:rPr lang="zh-CN" altLang="en-US" sz="2800" b="1">
                <a:latin typeface="华文中宋" pitchFamily="2" charset="-122"/>
                <a:ea typeface="华文中宋" pitchFamily="2" charset="-122"/>
              </a:rPr>
              <a:t>资金</a:t>
            </a:r>
            <a:r>
              <a:rPr lang="zh-CN" altLang="zh-CN" sz="2800" b="1">
                <a:latin typeface="华文中宋" pitchFamily="2" charset="-122"/>
                <a:ea typeface="华文中宋" pitchFamily="2" charset="-122"/>
              </a:rPr>
              <a:t>的开支范围分为</a:t>
            </a:r>
            <a:r>
              <a:rPr lang="zh-CN" altLang="zh-CN" sz="2800" b="1">
                <a:solidFill>
                  <a:srgbClr val="FF0000"/>
                </a:solidFill>
                <a:latin typeface="华文中宋" pitchFamily="2" charset="-122"/>
                <a:ea typeface="华文中宋" pitchFamily="2" charset="-122"/>
              </a:rPr>
              <a:t>直接费用</a:t>
            </a:r>
            <a:r>
              <a:rPr lang="zh-CN" altLang="zh-CN" sz="2800" b="1">
                <a:latin typeface="华文中宋" pitchFamily="2" charset="-122"/>
                <a:ea typeface="华文中宋" pitchFamily="2" charset="-122"/>
              </a:rPr>
              <a:t>和</a:t>
            </a:r>
            <a:endParaRPr lang="en-US" altLang="zh-CN" sz="2800" b="1">
              <a:latin typeface="华文中宋" pitchFamily="2" charset="-122"/>
              <a:ea typeface="华文中宋" pitchFamily="2" charset="-122"/>
            </a:endParaRPr>
          </a:p>
          <a:p>
            <a:pPr marL="342900">
              <a:lnSpc>
                <a:spcPct val="150000"/>
              </a:lnSpc>
              <a:spcBef>
                <a:spcPct val="20000"/>
              </a:spcBef>
              <a:buClr>
                <a:schemeClr val="accent2"/>
              </a:buClr>
            </a:pPr>
            <a:r>
              <a:rPr lang="en-US" altLang="zh-CN" sz="2800" b="1">
                <a:latin typeface="华文中宋" pitchFamily="2" charset="-122"/>
                <a:ea typeface="华文中宋" pitchFamily="2" charset="-122"/>
              </a:rPr>
              <a:t>  </a:t>
            </a:r>
            <a:r>
              <a:rPr lang="zh-CN" altLang="zh-CN" sz="2800" b="1">
                <a:solidFill>
                  <a:srgbClr val="FF0000"/>
                </a:solidFill>
                <a:latin typeface="华文中宋" pitchFamily="2" charset="-122"/>
                <a:ea typeface="华文中宋" pitchFamily="2" charset="-122"/>
              </a:rPr>
              <a:t>间接费用</a:t>
            </a:r>
            <a:r>
              <a:rPr lang="zh-CN" altLang="en-US" sz="2800" b="1">
                <a:latin typeface="华文中宋" pitchFamily="2" charset="-122"/>
                <a:ea typeface="华文中宋" pitchFamily="2" charset="-122"/>
              </a:rPr>
              <a:t>；</a:t>
            </a:r>
            <a:endParaRPr lang="en-US" altLang="zh-CN" sz="2800" b="1">
              <a:latin typeface="华文中宋" pitchFamily="2" charset="-122"/>
              <a:ea typeface="华文中宋" pitchFamily="2" charset="-122"/>
            </a:endParaRPr>
          </a:p>
          <a:p>
            <a:pPr marL="342900">
              <a:lnSpc>
                <a:spcPct val="150000"/>
              </a:lnSpc>
              <a:spcBef>
                <a:spcPct val="20000"/>
              </a:spcBef>
              <a:buClr>
                <a:schemeClr val="accent2"/>
              </a:buClr>
              <a:buFont typeface="Wingdings" pitchFamily="2" charset="2"/>
              <a:buChar char="Ø"/>
            </a:pPr>
            <a:r>
              <a:rPr lang="zh-CN" altLang="en-US" sz="2800" b="1">
                <a:latin typeface="华文中宋" pitchFamily="2" charset="-122"/>
                <a:ea typeface="华文中宋" pitchFamily="2" charset="-122"/>
              </a:rPr>
              <a:t>将原</a:t>
            </a:r>
            <a:r>
              <a:rPr lang="zh-CN" altLang="en-US" sz="2800" b="1">
                <a:solidFill>
                  <a:srgbClr val="FF0000"/>
                </a:solidFill>
                <a:latin typeface="华文中宋" pitchFamily="2" charset="-122"/>
                <a:ea typeface="华文中宋" pitchFamily="2" charset="-122"/>
              </a:rPr>
              <a:t>劳务费</a:t>
            </a:r>
            <a:r>
              <a:rPr lang="zh-CN" altLang="en-US" sz="2800" b="1">
                <a:latin typeface="华文中宋" pitchFamily="2" charset="-122"/>
                <a:ea typeface="华文中宋" pitchFamily="2" charset="-122"/>
              </a:rPr>
              <a:t>和</a:t>
            </a:r>
            <a:r>
              <a:rPr lang="zh-CN" altLang="en-US" sz="2800" b="1">
                <a:solidFill>
                  <a:srgbClr val="FF0000"/>
                </a:solidFill>
                <a:latin typeface="华文中宋" pitchFamily="2" charset="-122"/>
                <a:ea typeface="华文中宋" pitchFamily="2" charset="-122"/>
              </a:rPr>
              <a:t>国际交流合作费</a:t>
            </a:r>
            <a:r>
              <a:rPr lang="zh-CN" altLang="en-US" sz="2800" b="1">
                <a:latin typeface="华文中宋" pitchFamily="2" charset="-122"/>
                <a:ea typeface="华文中宋" pitchFamily="2" charset="-122"/>
              </a:rPr>
              <a:t>纳入直接</a:t>
            </a:r>
            <a:endParaRPr lang="en-US" altLang="zh-CN" sz="2800" b="1">
              <a:latin typeface="华文中宋" pitchFamily="2" charset="-122"/>
              <a:ea typeface="华文中宋" pitchFamily="2" charset="-122"/>
            </a:endParaRPr>
          </a:p>
          <a:p>
            <a:pPr marL="342900">
              <a:lnSpc>
                <a:spcPct val="150000"/>
              </a:lnSpc>
              <a:spcBef>
                <a:spcPct val="20000"/>
              </a:spcBef>
              <a:buClr>
                <a:schemeClr val="accent2"/>
              </a:buClr>
            </a:pPr>
            <a:r>
              <a:rPr lang="en-US" altLang="zh-CN" sz="2800" b="1">
                <a:latin typeface="华文中宋" pitchFamily="2" charset="-122"/>
                <a:ea typeface="华文中宋" pitchFamily="2" charset="-122"/>
              </a:rPr>
              <a:t>  </a:t>
            </a:r>
            <a:r>
              <a:rPr lang="zh-CN" altLang="en-US" sz="2800" b="1">
                <a:latin typeface="华文中宋" pitchFamily="2" charset="-122"/>
                <a:ea typeface="华文中宋" pitchFamily="2" charset="-122"/>
              </a:rPr>
              <a:t>费用范围；</a:t>
            </a:r>
            <a:endParaRPr lang="en-US" altLang="zh-CN" sz="2800" b="1">
              <a:latin typeface="华文中宋" pitchFamily="2" charset="-122"/>
              <a:ea typeface="华文中宋" pitchFamily="2" charset="-122"/>
            </a:endParaRPr>
          </a:p>
          <a:p>
            <a:pPr marL="342900">
              <a:lnSpc>
                <a:spcPct val="150000"/>
              </a:lnSpc>
              <a:spcBef>
                <a:spcPct val="20000"/>
              </a:spcBef>
              <a:buClr>
                <a:schemeClr val="accent2"/>
              </a:buClr>
              <a:buFont typeface="Wingdings" pitchFamily="2" charset="2"/>
              <a:buChar char="Ø"/>
            </a:pPr>
            <a:r>
              <a:rPr lang="zh-CN" altLang="en-US" sz="2800" b="1">
                <a:latin typeface="华文中宋" pitchFamily="2" charset="-122"/>
                <a:ea typeface="华文中宋" pitchFamily="2" charset="-122"/>
              </a:rPr>
              <a:t>在间接费用中设置</a:t>
            </a:r>
            <a:r>
              <a:rPr lang="zh-CN" altLang="en-US" sz="2800" b="1">
                <a:solidFill>
                  <a:srgbClr val="FF0000"/>
                </a:solidFill>
                <a:latin typeface="华文中宋" pitchFamily="2" charset="-122"/>
                <a:ea typeface="华文中宋" pitchFamily="2" charset="-122"/>
              </a:rPr>
              <a:t>绩效支出</a:t>
            </a:r>
            <a:r>
              <a:rPr lang="zh-CN" altLang="en-US" sz="2800" b="1">
                <a:latin typeface="华文中宋" pitchFamily="2" charset="-122"/>
                <a:ea typeface="华文中宋" pitchFamily="2" charset="-122"/>
              </a:rPr>
              <a:t>预算。</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black">
          <a:xfrm>
            <a:off x="611188" y="906463"/>
            <a:ext cx="7632700" cy="609600"/>
          </a:xfrm>
          <a:prstGeom prst="rect">
            <a:avLst/>
          </a:prstGeom>
          <a:noFill/>
          <a:ln w="9525">
            <a:noFill/>
            <a:miter lim="800000"/>
            <a:headEnd/>
            <a:tailEnd/>
          </a:ln>
        </p:spPr>
        <p:txBody>
          <a:bodyPr anchor="ct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eaLnBrk="1" fontAlgn="base" hangingPunct="1">
              <a:spcBef>
                <a:spcPct val="0"/>
              </a:spcBef>
              <a:spcAft>
                <a:spcPct val="0"/>
              </a:spcAft>
              <a:defRPr sz="3200" b="1">
                <a:solidFill>
                  <a:schemeClr val="tx1"/>
                </a:solidFill>
                <a:latin typeface="Verdana" pitchFamily="34" charset="0"/>
              </a:defRPr>
            </a:lvl6pPr>
            <a:lvl7pPr marL="914400" algn="ctr" rtl="0" eaLnBrk="1" fontAlgn="base" hangingPunct="1">
              <a:spcBef>
                <a:spcPct val="0"/>
              </a:spcBef>
              <a:spcAft>
                <a:spcPct val="0"/>
              </a:spcAft>
              <a:defRPr sz="3200" b="1">
                <a:solidFill>
                  <a:schemeClr val="tx1"/>
                </a:solidFill>
                <a:latin typeface="Verdana" pitchFamily="34" charset="0"/>
              </a:defRPr>
            </a:lvl7pPr>
            <a:lvl8pPr marL="1371600" algn="ctr" rtl="0" eaLnBrk="1" fontAlgn="base" hangingPunct="1">
              <a:spcBef>
                <a:spcPct val="0"/>
              </a:spcBef>
              <a:spcAft>
                <a:spcPct val="0"/>
              </a:spcAft>
              <a:defRPr sz="3200" b="1">
                <a:solidFill>
                  <a:schemeClr val="tx1"/>
                </a:solidFill>
                <a:latin typeface="Verdana" pitchFamily="34" charset="0"/>
              </a:defRPr>
            </a:lvl8pPr>
            <a:lvl9pPr marL="1828800" algn="ctr" rtl="0" eaLnBrk="1" fontAlgn="base" hangingPunct="1">
              <a:spcBef>
                <a:spcPct val="0"/>
              </a:spcBef>
              <a:spcAft>
                <a:spcPct val="0"/>
              </a:spcAft>
              <a:defRPr sz="3200" b="1">
                <a:solidFill>
                  <a:schemeClr val="tx1"/>
                </a:solidFill>
                <a:latin typeface="Verdana" pitchFamily="34" charset="0"/>
              </a:defRPr>
            </a:lvl9pPr>
          </a:lstStyle>
          <a:p>
            <a:pPr algn="l">
              <a:defRPr/>
            </a:pPr>
            <a:r>
              <a:rPr lang="zh-CN" altLang="en-US" sz="4000" kern="0" dirty="0">
                <a:solidFill>
                  <a:srgbClr val="0F1A81"/>
                </a:solidFill>
                <a:latin typeface="黑体" pitchFamily="49" charset="-122"/>
                <a:ea typeface="黑体" pitchFamily="49" charset="-122"/>
              </a:rPr>
              <a:t>开支范围</a:t>
            </a:r>
            <a:r>
              <a:rPr lang="en-US" altLang="zh-CN" sz="4000" kern="0" dirty="0">
                <a:solidFill>
                  <a:srgbClr val="0F1A81"/>
                </a:solidFill>
                <a:latin typeface="黑体" pitchFamily="49" charset="-122"/>
                <a:ea typeface="黑体" pitchFamily="49" charset="-122"/>
              </a:rPr>
              <a:t>—</a:t>
            </a:r>
            <a:r>
              <a:rPr lang="zh-CN" altLang="zh-CN" sz="4000" kern="0" dirty="0">
                <a:solidFill>
                  <a:srgbClr val="0F1A81"/>
                </a:solidFill>
                <a:latin typeface="黑体" pitchFamily="49" charset="-122"/>
                <a:ea typeface="黑体" pitchFamily="49" charset="-122"/>
              </a:rPr>
              <a:t>直接费用</a:t>
            </a:r>
            <a:endParaRPr lang="zh-CN" altLang="en-US" sz="4000" kern="0" dirty="0">
              <a:solidFill>
                <a:srgbClr val="0F1A81"/>
              </a:solidFill>
              <a:latin typeface="黑体" pitchFamily="49" charset="-122"/>
              <a:ea typeface="黑体" pitchFamily="49" charset="-122"/>
            </a:endParaRPr>
          </a:p>
        </p:txBody>
      </p:sp>
      <p:sp>
        <p:nvSpPr>
          <p:cNvPr id="5" name="Rectangle 3"/>
          <p:cNvSpPr txBox="1">
            <a:spLocks noChangeArrowheads="1"/>
          </p:cNvSpPr>
          <p:nvPr/>
        </p:nvSpPr>
        <p:spPr bwMode="auto">
          <a:xfrm>
            <a:off x="179388" y="1844675"/>
            <a:ext cx="8748712" cy="4394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eaLnBrk="0" hangingPunct="0">
              <a:lnSpc>
                <a:spcPct val="90000"/>
              </a:lnSpc>
              <a:spcBef>
                <a:spcPct val="20000"/>
              </a:spcBef>
              <a:buClr>
                <a:srgbClr val="6CA5D8"/>
              </a:buClr>
              <a:defRPr/>
            </a:pPr>
            <a:endParaRPr lang="en-US" altLang="zh-CN" sz="800" b="1" kern="0" dirty="0">
              <a:solidFill>
                <a:srgbClr val="6CA5D8"/>
              </a:solidFill>
              <a:latin typeface="黑体" pitchFamily="2" charset="-122"/>
              <a:ea typeface="黑体" pitchFamily="2" charset="-122"/>
            </a:endParaRPr>
          </a:p>
          <a:p>
            <a:pPr marL="342900" indent="-342900" eaLnBrk="0" hangingPunct="0">
              <a:lnSpc>
                <a:spcPct val="90000"/>
              </a:lnSpc>
              <a:spcBef>
                <a:spcPct val="20000"/>
              </a:spcBef>
              <a:buClr>
                <a:srgbClr val="6CA5D8"/>
              </a:buClr>
              <a:buFont typeface="Wingdings" pitchFamily="2" charset="2"/>
              <a:buNone/>
              <a:defRPr/>
            </a:pPr>
            <a:r>
              <a:rPr lang="zh-CN" altLang="en-US" sz="2800" b="1" kern="0" dirty="0">
                <a:solidFill>
                  <a:srgbClr val="FF0000"/>
                </a:solidFill>
                <a:latin typeface="华文楷体" pitchFamily="2" charset="-122"/>
                <a:ea typeface="华文楷体" pitchFamily="2" charset="-122"/>
              </a:rPr>
              <a:t>   </a:t>
            </a:r>
            <a:r>
              <a:rPr lang="zh-CN" altLang="en-US" sz="2800" b="1" kern="0" dirty="0">
                <a:solidFill>
                  <a:sysClr val="windowText" lastClr="000000"/>
                </a:solidFill>
                <a:latin typeface="华文中宋" pitchFamily="2" charset="-122"/>
                <a:ea typeface="华文中宋" pitchFamily="2" charset="-122"/>
              </a:rPr>
              <a:t>直接费用：指</a:t>
            </a:r>
            <a:r>
              <a:rPr lang="zh-CN" altLang="zh-CN" sz="2800" b="1" kern="0" dirty="0">
                <a:solidFill>
                  <a:sysClr val="windowText" lastClr="000000"/>
                </a:solidFill>
                <a:latin typeface="华文中宋" pitchFamily="2" charset="-122"/>
                <a:ea typeface="华文中宋" pitchFamily="2" charset="-122"/>
              </a:rPr>
              <a:t>与项目研究直接相关的</a:t>
            </a:r>
            <a:r>
              <a:rPr lang="zh-CN" altLang="en-US" sz="2800" b="1" kern="0" dirty="0">
                <a:solidFill>
                  <a:sysClr val="windowText" lastClr="000000"/>
                </a:solidFill>
                <a:latin typeface="华文中宋" pitchFamily="2" charset="-122"/>
                <a:ea typeface="华文中宋" pitchFamily="2" charset="-122"/>
              </a:rPr>
              <a:t>费用。</a:t>
            </a:r>
          </a:p>
          <a:p>
            <a:pPr marL="342900" indent="-342900" eaLnBrk="0" hangingPunct="0">
              <a:lnSpc>
                <a:spcPct val="90000"/>
              </a:lnSpc>
              <a:spcBef>
                <a:spcPct val="20000"/>
              </a:spcBef>
              <a:buClr>
                <a:srgbClr val="6CA5D8"/>
              </a:buClr>
              <a:buFont typeface="Wingdings" pitchFamily="2" charset="2"/>
              <a:buNone/>
              <a:defRPr/>
            </a:pPr>
            <a:endParaRPr lang="zh-CN" altLang="en-US" sz="2800" b="1" kern="0" dirty="0">
              <a:solidFill>
                <a:sysClr val="windowText" lastClr="000000"/>
              </a:solidFill>
              <a:latin typeface="华文中宋" pitchFamily="2" charset="-122"/>
              <a:ea typeface="华文中宋" pitchFamily="2" charset="-122"/>
            </a:endParaRPr>
          </a:p>
          <a:p>
            <a:pPr marL="342900" indent="-342900" eaLnBrk="0" hangingPunct="0">
              <a:lnSpc>
                <a:spcPct val="90000"/>
              </a:lnSpc>
              <a:spcBef>
                <a:spcPct val="20000"/>
              </a:spcBef>
              <a:buClr>
                <a:srgbClr val="6CA5D8"/>
              </a:buClr>
              <a:buFont typeface="Wingdings" pitchFamily="2" charset="2"/>
              <a:buNone/>
              <a:defRPr/>
            </a:pPr>
            <a:r>
              <a:rPr lang="zh-CN" altLang="en-US" sz="2000" b="1" kern="0" dirty="0">
                <a:solidFill>
                  <a:sysClr val="windowText" lastClr="000000"/>
                </a:solidFill>
                <a:latin typeface="华文中宋" pitchFamily="2" charset="-122"/>
                <a:ea typeface="华文中宋" pitchFamily="2" charset="-122"/>
              </a:rPr>
              <a:t>             </a:t>
            </a:r>
            <a:r>
              <a:rPr lang="en-US" altLang="zh-CN" sz="2200" b="1" kern="0" dirty="0">
                <a:solidFill>
                  <a:sysClr val="windowText" lastClr="000000"/>
                </a:solidFill>
                <a:latin typeface="华文中宋" pitchFamily="2" charset="-122"/>
                <a:ea typeface="华文中宋" pitchFamily="2" charset="-122"/>
              </a:rPr>
              <a:t>——</a:t>
            </a:r>
            <a:r>
              <a:rPr lang="zh-CN" altLang="zh-CN" sz="2200" b="1" kern="0" dirty="0">
                <a:solidFill>
                  <a:sysClr val="windowText" lastClr="000000"/>
                </a:solidFill>
                <a:latin typeface="华文中宋" pitchFamily="2" charset="-122"/>
                <a:ea typeface="华文中宋" pitchFamily="2" charset="-122"/>
              </a:rPr>
              <a:t>设备费</a:t>
            </a:r>
            <a:r>
              <a:rPr lang="zh-CN" altLang="en-US" sz="2200" b="1" kern="0" dirty="0">
                <a:solidFill>
                  <a:sysClr val="windowText" lastClr="000000"/>
                </a:solidFill>
                <a:latin typeface="华文中宋" pitchFamily="2" charset="-122"/>
                <a:ea typeface="华文中宋" pitchFamily="2" charset="-122"/>
              </a:rPr>
              <a:t>，</a:t>
            </a:r>
            <a:r>
              <a:rPr lang="zh-CN" altLang="zh-CN" sz="2200" b="1" kern="0" dirty="0">
                <a:solidFill>
                  <a:srgbClr val="FF0000"/>
                </a:solidFill>
                <a:latin typeface="华文中宋" pitchFamily="2" charset="-122"/>
                <a:ea typeface="华文中宋" pitchFamily="2" charset="-122"/>
              </a:rPr>
              <a:t>材料费</a:t>
            </a:r>
            <a:r>
              <a:rPr lang="zh-CN" altLang="en-US" sz="2200" b="1" kern="0" dirty="0">
                <a:solidFill>
                  <a:srgbClr val="FF0000"/>
                </a:solidFill>
                <a:latin typeface="华文中宋" pitchFamily="2" charset="-122"/>
                <a:ea typeface="华文中宋" pitchFamily="2" charset="-122"/>
              </a:rPr>
              <a:t>，</a:t>
            </a:r>
            <a:r>
              <a:rPr lang="zh-CN" altLang="zh-CN" sz="2200" b="1" kern="0" dirty="0">
                <a:solidFill>
                  <a:srgbClr val="FF0000"/>
                </a:solidFill>
                <a:latin typeface="华文中宋" pitchFamily="2" charset="-122"/>
                <a:ea typeface="华文中宋" pitchFamily="2" charset="-122"/>
              </a:rPr>
              <a:t>测试化验加工费</a:t>
            </a:r>
            <a:r>
              <a:rPr lang="zh-CN" altLang="en-US" sz="2200" b="1" kern="0" dirty="0">
                <a:solidFill>
                  <a:srgbClr val="FF0000"/>
                </a:solidFill>
                <a:latin typeface="华文中宋" pitchFamily="2" charset="-122"/>
                <a:ea typeface="华文中宋" pitchFamily="2" charset="-122"/>
              </a:rPr>
              <a:t>，</a:t>
            </a:r>
            <a:r>
              <a:rPr lang="zh-CN" altLang="zh-CN" sz="2200" b="1" kern="0" dirty="0">
                <a:solidFill>
                  <a:srgbClr val="FF0000"/>
                </a:solidFill>
                <a:latin typeface="华文中宋" pitchFamily="2" charset="-122"/>
                <a:ea typeface="华文中宋" pitchFamily="2" charset="-122"/>
              </a:rPr>
              <a:t>燃料动力费</a:t>
            </a:r>
            <a:r>
              <a:rPr lang="zh-CN" altLang="en-US" sz="2200" b="1" kern="0" dirty="0">
                <a:solidFill>
                  <a:sysClr val="windowText" lastClr="000000"/>
                </a:solidFill>
                <a:latin typeface="华文中宋" pitchFamily="2" charset="-122"/>
                <a:ea typeface="华文中宋" pitchFamily="2" charset="-122"/>
              </a:rPr>
              <a:t>，</a:t>
            </a:r>
            <a:endParaRPr lang="en-US" altLang="zh-CN" sz="2200" b="1" kern="0" dirty="0">
              <a:solidFill>
                <a:sysClr val="windowText" lastClr="000000"/>
              </a:solidFill>
              <a:latin typeface="华文中宋" pitchFamily="2" charset="-122"/>
              <a:ea typeface="华文中宋" pitchFamily="2" charset="-122"/>
            </a:endParaRPr>
          </a:p>
          <a:p>
            <a:pPr marL="342900" indent="-342900" eaLnBrk="0" hangingPunct="0">
              <a:lnSpc>
                <a:spcPct val="90000"/>
              </a:lnSpc>
              <a:spcBef>
                <a:spcPct val="20000"/>
              </a:spcBef>
              <a:buClr>
                <a:srgbClr val="6CA5D8"/>
              </a:buClr>
              <a:buFont typeface="Wingdings" pitchFamily="2" charset="2"/>
              <a:buNone/>
              <a:defRPr/>
            </a:pPr>
            <a:r>
              <a:rPr lang="en-US" altLang="zh-CN" sz="2200" b="1" kern="0" dirty="0">
                <a:solidFill>
                  <a:sysClr val="windowText" lastClr="000000"/>
                </a:solidFill>
                <a:latin typeface="华文中宋" pitchFamily="2" charset="-122"/>
                <a:ea typeface="华文中宋" pitchFamily="2" charset="-122"/>
              </a:rPr>
              <a:t>                  </a:t>
            </a:r>
            <a:r>
              <a:rPr lang="zh-CN" altLang="zh-CN" sz="2200" b="1" kern="0" dirty="0">
                <a:solidFill>
                  <a:srgbClr val="FF0000"/>
                </a:solidFill>
                <a:latin typeface="华文中宋" pitchFamily="2" charset="-122"/>
                <a:ea typeface="华文中宋" pitchFamily="2" charset="-122"/>
              </a:rPr>
              <a:t>差旅费</a:t>
            </a:r>
            <a:r>
              <a:rPr lang="zh-CN" altLang="en-US" sz="2200" b="1" kern="0" dirty="0">
                <a:solidFill>
                  <a:srgbClr val="FF0000"/>
                </a:solidFill>
                <a:latin typeface="华文中宋" pitchFamily="2" charset="-122"/>
                <a:ea typeface="华文中宋" pitchFamily="2" charset="-122"/>
              </a:rPr>
              <a:t>，</a:t>
            </a:r>
            <a:r>
              <a:rPr lang="zh-CN" altLang="zh-CN" sz="2200" b="1" kern="0" dirty="0">
                <a:solidFill>
                  <a:srgbClr val="FF0000"/>
                </a:solidFill>
                <a:latin typeface="华文中宋" pitchFamily="2" charset="-122"/>
                <a:ea typeface="华文中宋" pitchFamily="2" charset="-122"/>
              </a:rPr>
              <a:t>会议费</a:t>
            </a:r>
            <a:r>
              <a:rPr lang="zh-CN" altLang="en-US" sz="2200" b="1" kern="0" dirty="0">
                <a:solidFill>
                  <a:srgbClr val="FF0000"/>
                </a:solidFill>
                <a:latin typeface="华文中宋" pitchFamily="2" charset="-122"/>
                <a:ea typeface="华文中宋" pitchFamily="2" charset="-122"/>
              </a:rPr>
              <a:t>，</a:t>
            </a:r>
            <a:r>
              <a:rPr lang="zh-CN" altLang="zh-CN" sz="2200" b="1" kern="0" dirty="0">
                <a:solidFill>
                  <a:srgbClr val="FF0000"/>
                </a:solidFill>
                <a:latin typeface="华文中宋" pitchFamily="2" charset="-122"/>
                <a:ea typeface="华文中宋" pitchFamily="2" charset="-122"/>
              </a:rPr>
              <a:t>国际合作与交流费</a:t>
            </a:r>
            <a:r>
              <a:rPr lang="zh-CN" altLang="en-US" sz="2200" b="1" kern="0" dirty="0">
                <a:solidFill>
                  <a:srgbClr val="FF0000"/>
                </a:solidFill>
                <a:latin typeface="华文中宋" pitchFamily="2" charset="-122"/>
                <a:ea typeface="华文中宋" pitchFamily="2" charset="-122"/>
              </a:rPr>
              <a:t>，</a:t>
            </a:r>
            <a:endParaRPr lang="en-US" altLang="zh-CN" sz="2200" b="1" kern="0" dirty="0">
              <a:solidFill>
                <a:srgbClr val="FF0000"/>
              </a:solidFill>
              <a:latin typeface="华文中宋" pitchFamily="2" charset="-122"/>
              <a:ea typeface="华文中宋" pitchFamily="2" charset="-122"/>
            </a:endParaRPr>
          </a:p>
          <a:p>
            <a:pPr marL="342900" indent="-342900" eaLnBrk="0" hangingPunct="0">
              <a:lnSpc>
                <a:spcPct val="90000"/>
              </a:lnSpc>
              <a:spcBef>
                <a:spcPct val="20000"/>
              </a:spcBef>
              <a:buClr>
                <a:srgbClr val="6CA5D8"/>
              </a:buClr>
              <a:buFont typeface="Wingdings" pitchFamily="2" charset="2"/>
              <a:buNone/>
              <a:defRPr/>
            </a:pPr>
            <a:r>
              <a:rPr lang="en-US" altLang="zh-CN" sz="2200" b="1" kern="0" dirty="0">
                <a:solidFill>
                  <a:sysClr val="windowText" lastClr="000000"/>
                </a:solidFill>
                <a:latin typeface="华文中宋" pitchFamily="2" charset="-122"/>
                <a:ea typeface="华文中宋" pitchFamily="2" charset="-122"/>
              </a:rPr>
              <a:t>                  </a:t>
            </a:r>
            <a:r>
              <a:rPr lang="zh-CN" altLang="zh-CN" sz="2200" b="1" kern="0" dirty="0">
                <a:solidFill>
                  <a:sysClr val="windowText" lastClr="000000"/>
                </a:solidFill>
                <a:latin typeface="华文中宋" pitchFamily="2" charset="-122"/>
                <a:ea typeface="华文中宋" pitchFamily="2" charset="-122"/>
              </a:rPr>
              <a:t>出版</a:t>
            </a:r>
            <a:r>
              <a:rPr lang="en-US" altLang="zh-CN" sz="2200" b="1" kern="0" dirty="0">
                <a:solidFill>
                  <a:sysClr val="windowText" lastClr="000000"/>
                </a:solidFill>
                <a:latin typeface="华文中宋" pitchFamily="2" charset="-122"/>
                <a:ea typeface="华文中宋" pitchFamily="2" charset="-122"/>
              </a:rPr>
              <a:t>/</a:t>
            </a:r>
            <a:r>
              <a:rPr lang="zh-CN" altLang="zh-CN" sz="2200" b="1" kern="0" dirty="0">
                <a:solidFill>
                  <a:sysClr val="windowText" lastClr="000000"/>
                </a:solidFill>
                <a:latin typeface="华文中宋" pitchFamily="2" charset="-122"/>
                <a:ea typeface="华文中宋" pitchFamily="2" charset="-122"/>
              </a:rPr>
              <a:t>文献</a:t>
            </a:r>
            <a:r>
              <a:rPr lang="en-US" altLang="zh-CN" sz="2200" b="1" kern="0" dirty="0">
                <a:solidFill>
                  <a:sysClr val="windowText" lastClr="000000"/>
                </a:solidFill>
                <a:latin typeface="华文中宋" pitchFamily="2" charset="-122"/>
                <a:ea typeface="华文中宋" pitchFamily="2" charset="-122"/>
              </a:rPr>
              <a:t>/</a:t>
            </a:r>
            <a:r>
              <a:rPr lang="zh-CN" altLang="zh-CN" sz="2200" b="1" kern="0" dirty="0">
                <a:solidFill>
                  <a:sysClr val="windowText" lastClr="000000"/>
                </a:solidFill>
                <a:latin typeface="华文中宋" pitchFamily="2" charset="-122"/>
                <a:ea typeface="华文中宋" pitchFamily="2" charset="-122"/>
              </a:rPr>
              <a:t>信息传播</a:t>
            </a:r>
            <a:r>
              <a:rPr lang="en-US" altLang="zh-CN" sz="2200" b="1" kern="0" dirty="0">
                <a:solidFill>
                  <a:sysClr val="windowText" lastClr="000000"/>
                </a:solidFill>
                <a:latin typeface="华文中宋" pitchFamily="2" charset="-122"/>
                <a:ea typeface="华文中宋" pitchFamily="2" charset="-122"/>
              </a:rPr>
              <a:t>/</a:t>
            </a:r>
            <a:r>
              <a:rPr lang="zh-CN" altLang="zh-CN" sz="2200" b="1" kern="0" dirty="0">
                <a:solidFill>
                  <a:sysClr val="windowText" lastClr="000000"/>
                </a:solidFill>
                <a:latin typeface="华文中宋" pitchFamily="2" charset="-122"/>
                <a:ea typeface="华文中宋" pitchFamily="2" charset="-122"/>
              </a:rPr>
              <a:t>知识产权事务费</a:t>
            </a:r>
            <a:r>
              <a:rPr lang="zh-CN" altLang="en-US" sz="2200" b="1" kern="0" dirty="0">
                <a:solidFill>
                  <a:sysClr val="windowText" lastClr="000000"/>
                </a:solidFill>
                <a:latin typeface="华文中宋" pitchFamily="2" charset="-122"/>
                <a:ea typeface="华文中宋" pitchFamily="2" charset="-122"/>
              </a:rPr>
              <a:t>，</a:t>
            </a:r>
            <a:endParaRPr lang="en-US" altLang="zh-CN" sz="2200" b="1" kern="0" dirty="0">
              <a:solidFill>
                <a:sysClr val="windowText" lastClr="000000"/>
              </a:solidFill>
              <a:latin typeface="华文中宋" pitchFamily="2" charset="-122"/>
              <a:ea typeface="华文中宋" pitchFamily="2" charset="-122"/>
            </a:endParaRPr>
          </a:p>
          <a:p>
            <a:pPr marL="342900" indent="-342900" eaLnBrk="0" hangingPunct="0">
              <a:lnSpc>
                <a:spcPct val="90000"/>
              </a:lnSpc>
              <a:spcBef>
                <a:spcPct val="20000"/>
              </a:spcBef>
              <a:buClr>
                <a:srgbClr val="6CA5D8"/>
              </a:buClr>
              <a:buFont typeface="Wingdings" pitchFamily="2" charset="2"/>
              <a:buNone/>
              <a:defRPr/>
            </a:pPr>
            <a:r>
              <a:rPr lang="en-US" altLang="zh-CN" sz="2200" b="1" kern="0" dirty="0">
                <a:solidFill>
                  <a:sysClr val="windowText" lastClr="000000"/>
                </a:solidFill>
                <a:latin typeface="华文中宋" pitchFamily="2" charset="-122"/>
                <a:ea typeface="华文中宋" pitchFamily="2" charset="-122"/>
              </a:rPr>
              <a:t>                  </a:t>
            </a:r>
            <a:r>
              <a:rPr lang="zh-CN" altLang="zh-CN" sz="2200" b="1" kern="0" dirty="0">
                <a:solidFill>
                  <a:sysClr val="windowText" lastClr="000000"/>
                </a:solidFill>
                <a:latin typeface="华文中宋" pitchFamily="2" charset="-122"/>
                <a:ea typeface="华文中宋" pitchFamily="2" charset="-122"/>
              </a:rPr>
              <a:t>劳务费</a:t>
            </a:r>
            <a:r>
              <a:rPr lang="zh-CN" altLang="en-US" sz="2200" b="1" kern="0" dirty="0">
                <a:solidFill>
                  <a:sysClr val="windowText" lastClr="000000"/>
                </a:solidFill>
                <a:latin typeface="华文中宋" pitchFamily="2" charset="-122"/>
                <a:ea typeface="华文中宋" pitchFamily="2" charset="-122"/>
              </a:rPr>
              <a:t>，</a:t>
            </a:r>
            <a:r>
              <a:rPr lang="zh-CN" altLang="zh-CN" sz="2200" b="1" kern="0" dirty="0">
                <a:solidFill>
                  <a:sysClr val="windowText" lastClr="000000"/>
                </a:solidFill>
                <a:latin typeface="华文中宋" pitchFamily="2" charset="-122"/>
                <a:ea typeface="华文中宋" pitchFamily="2" charset="-122"/>
              </a:rPr>
              <a:t>专家咨询费</a:t>
            </a:r>
            <a:r>
              <a:rPr lang="zh-CN" altLang="en-US" sz="2200" b="1" kern="0" dirty="0">
                <a:solidFill>
                  <a:sysClr val="windowText" lastClr="000000"/>
                </a:solidFill>
                <a:latin typeface="华文中宋" pitchFamily="2" charset="-122"/>
                <a:ea typeface="华文中宋" pitchFamily="2" charset="-122"/>
              </a:rPr>
              <a:t>，</a:t>
            </a:r>
            <a:endParaRPr lang="en-US" altLang="zh-CN" sz="2200" b="1" kern="0" dirty="0">
              <a:solidFill>
                <a:sysClr val="windowText" lastClr="000000"/>
              </a:solidFill>
              <a:latin typeface="华文中宋" pitchFamily="2" charset="-122"/>
              <a:ea typeface="华文中宋" pitchFamily="2" charset="-122"/>
            </a:endParaRPr>
          </a:p>
          <a:p>
            <a:pPr marL="342900" indent="-342900" eaLnBrk="0" hangingPunct="0">
              <a:lnSpc>
                <a:spcPct val="90000"/>
              </a:lnSpc>
              <a:spcBef>
                <a:spcPct val="20000"/>
              </a:spcBef>
              <a:buClr>
                <a:srgbClr val="6CA5D8"/>
              </a:buClr>
              <a:buFont typeface="Wingdings" pitchFamily="2" charset="2"/>
              <a:buNone/>
              <a:defRPr/>
            </a:pPr>
            <a:r>
              <a:rPr lang="en-US" altLang="zh-CN" sz="2200" b="1" kern="0" dirty="0">
                <a:solidFill>
                  <a:sysClr val="windowText" lastClr="000000"/>
                </a:solidFill>
                <a:latin typeface="华文中宋" pitchFamily="2" charset="-122"/>
                <a:ea typeface="华文中宋" pitchFamily="2" charset="-122"/>
              </a:rPr>
              <a:t>                  </a:t>
            </a:r>
            <a:r>
              <a:rPr lang="zh-CN" altLang="zh-CN" sz="2200" b="1" kern="0" dirty="0">
                <a:solidFill>
                  <a:sysClr val="windowText" lastClr="000000"/>
                </a:solidFill>
                <a:latin typeface="华文中宋" pitchFamily="2" charset="-122"/>
                <a:ea typeface="华文中宋" pitchFamily="2" charset="-122"/>
              </a:rPr>
              <a:t>其它支出等。</a:t>
            </a:r>
            <a:endParaRPr lang="en-US" altLang="zh-CN" sz="2200" b="1" kern="0" dirty="0">
              <a:solidFill>
                <a:sysClr val="windowText" lastClr="000000"/>
              </a:solidFill>
              <a:latin typeface="华文中宋" pitchFamily="2" charset="-122"/>
              <a:ea typeface="华文中宋" pitchFamily="2" charset="-122"/>
            </a:endParaRPr>
          </a:p>
          <a:p>
            <a:pPr marL="342900" indent="-342900" eaLnBrk="0" hangingPunct="0">
              <a:lnSpc>
                <a:spcPct val="90000"/>
              </a:lnSpc>
              <a:spcBef>
                <a:spcPct val="20000"/>
              </a:spcBef>
              <a:buClr>
                <a:srgbClr val="6CA5D8"/>
              </a:buClr>
              <a:buFont typeface="Wingdings" pitchFamily="2" charset="2"/>
              <a:buNone/>
              <a:defRPr/>
            </a:pPr>
            <a:endParaRPr lang="en-US" altLang="zh-CN" sz="2800" b="1" kern="0" dirty="0">
              <a:solidFill>
                <a:sysClr val="windowText" lastClr="000000"/>
              </a:solidFill>
              <a:latin typeface="华文中宋" pitchFamily="2" charset="-122"/>
              <a:ea typeface="华文中宋" pitchFamily="2" charset="-122"/>
            </a:endParaRPr>
          </a:p>
          <a:p>
            <a:pPr marL="342900" indent="-342900" eaLnBrk="0" hangingPunct="0">
              <a:lnSpc>
                <a:spcPct val="90000"/>
              </a:lnSpc>
              <a:spcBef>
                <a:spcPct val="20000"/>
              </a:spcBef>
              <a:buClr>
                <a:srgbClr val="6CA5D8"/>
              </a:buClr>
              <a:buFont typeface="Wingdings" pitchFamily="2" charset="2"/>
              <a:buNone/>
              <a:defRPr/>
            </a:pPr>
            <a:r>
              <a:rPr lang="zh-CN" altLang="en-US" sz="2800" b="1" kern="0" dirty="0">
                <a:solidFill>
                  <a:sysClr val="windowText" lastClr="000000"/>
                </a:solidFill>
                <a:latin typeface="华文中宋" pitchFamily="2" charset="-122"/>
                <a:ea typeface="华文中宋" pitchFamily="2" charset="-122"/>
              </a:rPr>
              <a:t>  直接费用预算</a:t>
            </a:r>
            <a:r>
              <a:rPr lang="zh-CN" altLang="en-US" sz="2800" b="1" kern="0" dirty="0">
                <a:solidFill>
                  <a:srgbClr val="FF0000"/>
                </a:solidFill>
                <a:latin typeface="华文中宋" pitchFamily="2" charset="-122"/>
                <a:ea typeface="华文中宋" pitchFamily="2" charset="-122"/>
              </a:rPr>
              <a:t>不设比例限制</a:t>
            </a:r>
            <a:r>
              <a:rPr lang="zh-CN" altLang="en-US" sz="2800" b="1" kern="0" dirty="0">
                <a:solidFill>
                  <a:sysClr val="windowText" lastClr="000000"/>
                </a:solidFill>
                <a:latin typeface="华文中宋" pitchFamily="2" charset="-122"/>
                <a:ea typeface="华文中宋" pitchFamily="2" charset="-122"/>
              </a:rPr>
              <a:t>：据实申报，审核确定。</a:t>
            </a:r>
            <a:endParaRPr lang="zh-CN" altLang="zh-CN" sz="2800" b="1" kern="0" dirty="0">
              <a:solidFill>
                <a:sysClr val="windowText" lastClr="000000"/>
              </a:solidFill>
              <a:latin typeface="华文中宋" pitchFamily="2" charset="-122"/>
              <a:ea typeface="华文中宋" pitchFamily="2" charset="-122"/>
            </a:endParaRPr>
          </a:p>
          <a:p>
            <a:pPr marL="342900" indent="-342900">
              <a:lnSpc>
                <a:spcPct val="90000"/>
              </a:lnSpc>
              <a:spcBef>
                <a:spcPct val="20000"/>
              </a:spcBef>
              <a:buClr>
                <a:srgbClr val="6CA5D8"/>
              </a:buClr>
              <a:buFont typeface="Wingdings" pitchFamily="2" charset="2"/>
              <a:buNone/>
              <a:defRPr/>
            </a:pPr>
            <a:endParaRPr lang="en-US" altLang="zh-CN" sz="2800" b="1" kern="0" dirty="0">
              <a:solidFill>
                <a:srgbClr val="6CA5D8"/>
              </a:solidFill>
              <a:latin typeface="仿宋_GB2312" pitchFamily="49" charset="-122"/>
              <a:ea typeface="仿宋_GB2312" pitchFamily="49" charset="-122"/>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black">
          <a:xfrm>
            <a:off x="611188" y="692150"/>
            <a:ext cx="7632700" cy="609600"/>
          </a:xfrm>
          <a:prstGeom prst="rect">
            <a:avLst/>
          </a:prstGeom>
          <a:noFill/>
          <a:ln w="9525">
            <a:noFill/>
            <a:miter lim="800000"/>
            <a:headEnd/>
            <a:tailEnd/>
          </a:ln>
        </p:spPr>
        <p:txBody>
          <a:bodyPr anchor="ct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eaLnBrk="1" fontAlgn="base" hangingPunct="1">
              <a:spcBef>
                <a:spcPct val="0"/>
              </a:spcBef>
              <a:spcAft>
                <a:spcPct val="0"/>
              </a:spcAft>
              <a:defRPr sz="3200" b="1">
                <a:solidFill>
                  <a:schemeClr val="tx1"/>
                </a:solidFill>
                <a:latin typeface="Verdana" pitchFamily="34" charset="0"/>
              </a:defRPr>
            </a:lvl6pPr>
            <a:lvl7pPr marL="914400" algn="ctr" rtl="0" eaLnBrk="1" fontAlgn="base" hangingPunct="1">
              <a:spcBef>
                <a:spcPct val="0"/>
              </a:spcBef>
              <a:spcAft>
                <a:spcPct val="0"/>
              </a:spcAft>
              <a:defRPr sz="3200" b="1">
                <a:solidFill>
                  <a:schemeClr val="tx1"/>
                </a:solidFill>
                <a:latin typeface="Verdana" pitchFamily="34" charset="0"/>
              </a:defRPr>
            </a:lvl7pPr>
            <a:lvl8pPr marL="1371600" algn="ctr" rtl="0" eaLnBrk="1" fontAlgn="base" hangingPunct="1">
              <a:spcBef>
                <a:spcPct val="0"/>
              </a:spcBef>
              <a:spcAft>
                <a:spcPct val="0"/>
              </a:spcAft>
              <a:defRPr sz="3200" b="1">
                <a:solidFill>
                  <a:schemeClr val="tx1"/>
                </a:solidFill>
                <a:latin typeface="Verdana" pitchFamily="34" charset="0"/>
              </a:defRPr>
            </a:lvl8pPr>
            <a:lvl9pPr marL="1828800" algn="ctr" rtl="0" eaLnBrk="1" fontAlgn="base" hangingPunct="1">
              <a:spcBef>
                <a:spcPct val="0"/>
              </a:spcBef>
              <a:spcAft>
                <a:spcPct val="0"/>
              </a:spcAft>
              <a:defRPr sz="3200" b="1">
                <a:solidFill>
                  <a:schemeClr val="tx1"/>
                </a:solidFill>
                <a:latin typeface="Verdana" pitchFamily="34" charset="0"/>
              </a:defRPr>
            </a:lvl9pPr>
          </a:lstStyle>
          <a:p>
            <a:pPr algn="l">
              <a:defRPr/>
            </a:pPr>
            <a:r>
              <a:rPr lang="zh-CN" altLang="en-US" sz="4000" kern="0" dirty="0">
                <a:solidFill>
                  <a:srgbClr val="0F1A81"/>
                </a:solidFill>
                <a:latin typeface="黑体" pitchFamily="49" charset="-122"/>
                <a:ea typeface="黑体" pitchFamily="49" charset="-122"/>
              </a:rPr>
              <a:t>开支范围</a:t>
            </a:r>
            <a:r>
              <a:rPr lang="en-US" altLang="zh-CN" sz="4000" kern="0" dirty="0">
                <a:solidFill>
                  <a:srgbClr val="0F1A81"/>
                </a:solidFill>
                <a:latin typeface="黑体" pitchFamily="49" charset="-122"/>
                <a:ea typeface="黑体" pitchFamily="49" charset="-122"/>
              </a:rPr>
              <a:t>—</a:t>
            </a:r>
            <a:r>
              <a:rPr lang="zh-CN" altLang="en-US" sz="4000" kern="0" dirty="0">
                <a:solidFill>
                  <a:srgbClr val="0F1A81"/>
                </a:solidFill>
                <a:latin typeface="黑体" pitchFamily="49" charset="-122"/>
                <a:ea typeface="黑体" pitchFamily="49" charset="-122"/>
              </a:rPr>
              <a:t>间接</a:t>
            </a:r>
            <a:r>
              <a:rPr lang="zh-CN" altLang="zh-CN" sz="4000" kern="0" dirty="0">
                <a:solidFill>
                  <a:srgbClr val="0F1A81"/>
                </a:solidFill>
                <a:latin typeface="黑体" pitchFamily="49" charset="-122"/>
                <a:ea typeface="黑体" pitchFamily="49" charset="-122"/>
              </a:rPr>
              <a:t>费用</a:t>
            </a:r>
            <a:endParaRPr lang="zh-CN" altLang="en-US" sz="4000" kern="0" dirty="0">
              <a:solidFill>
                <a:srgbClr val="0F1A81"/>
              </a:solidFill>
              <a:latin typeface="黑体" pitchFamily="49" charset="-122"/>
              <a:ea typeface="黑体" pitchFamily="49" charset="-122"/>
            </a:endParaRPr>
          </a:p>
        </p:txBody>
      </p:sp>
      <p:sp>
        <p:nvSpPr>
          <p:cNvPr id="5" name="Rectangle 3"/>
          <p:cNvSpPr txBox="1">
            <a:spLocks noChangeArrowheads="1"/>
          </p:cNvSpPr>
          <p:nvPr/>
        </p:nvSpPr>
        <p:spPr bwMode="auto">
          <a:xfrm>
            <a:off x="395288" y="1484313"/>
            <a:ext cx="8424862" cy="4752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fontAlgn="auto">
              <a:lnSpc>
                <a:spcPct val="150000"/>
              </a:lnSpc>
              <a:spcBef>
                <a:spcPct val="20000"/>
              </a:spcBef>
              <a:spcAft>
                <a:spcPts val="0"/>
              </a:spcAft>
              <a:buClr>
                <a:srgbClr val="6CA5D8"/>
              </a:buClr>
              <a:defRPr/>
            </a:pPr>
            <a:r>
              <a:rPr lang="zh-CN" altLang="en-US" sz="2800" b="1" kern="0" dirty="0">
                <a:solidFill>
                  <a:sysClr val="windowText" lastClr="000000"/>
                </a:solidFill>
                <a:latin typeface="华文中宋" pitchFamily="2" charset="-122"/>
                <a:ea typeface="华文中宋" pitchFamily="2" charset="-122"/>
              </a:rPr>
              <a:t>间接费用：指</a:t>
            </a:r>
            <a:r>
              <a:rPr lang="zh-CN" altLang="zh-CN" sz="2800" b="1" kern="0" dirty="0">
                <a:solidFill>
                  <a:sysClr val="windowText" lastClr="000000"/>
                </a:solidFill>
                <a:latin typeface="华文中宋" pitchFamily="2" charset="-122"/>
                <a:ea typeface="华文中宋" pitchFamily="2" charset="-122"/>
              </a:rPr>
              <a:t>无法在直接费用中列支的</a:t>
            </a:r>
            <a:r>
              <a:rPr lang="zh-CN" altLang="en-US" sz="2800" b="1" kern="0" dirty="0">
                <a:solidFill>
                  <a:sysClr val="windowText" lastClr="000000"/>
                </a:solidFill>
                <a:latin typeface="华文中宋" pitchFamily="2" charset="-122"/>
                <a:ea typeface="华文中宋" pitchFamily="2" charset="-122"/>
              </a:rPr>
              <a:t>相关费用。</a:t>
            </a:r>
          </a:p>
          <a:p>
            <a:pPr marL="342900" indent="-342900" eaLnBrk="0" hangingPunct="0">
              <a:lnSpc>
                <a:spcPct val="150000"/>
              </a:lnSpc>
              <a:spcBef>
                <a:spcPct val="20000"/>
              </a:spcBef>
              <a:buClr>
                <a:srgbClr val="6CA5D8"/>
              </a:buClr>
              <a:buFont typeface="Wingdings" pitchFamily="2" charset="2"/>
              <a:buChar char="u"/>
              <a:defRPr/>
            </a:pPr>
            <a:endParaRPr lang="en-US" altLang="zh-CN" sz="800" b="1" kern="0" dirty="0">
              <a:solidFill>
                <a:srgbClr val="6CA5D8"/>
              </a:solidFill>
              <a:latin typeface="华文楷体" pitchFamily="2" charset="-122"/>
              <a:ea typeface="华文楷体" pitchFamily="2" charset="-122"/>
            </a:endParaRPr>
          </a:p>
          <a:p>
            <a:pPr marL="342900" indent="-342900" fontAlgn="auto">
              <a:lnSpc>
                <a:spcPct val="150000"/>
              </a:lnSpc>
              <a:spcBef>
                <a:spcPct val="20000"/>
              </a:spcBef>
              <a:spcAft>
                <a:spcPts val="0"/>
              </a:spcAft>
              <a:buClr>
                <a:srgbClr val="6CA5D8"/>
              </a:buClr>
              <a:defRPr/>
            </a:pPr>
            <a:r>
              <a:rPr lang="en-US" altLang="zh-CN" sz="2400" b="1" kern="0" dirty="0">
                <a:solidFill>
                  <a:srgbClr val="6CA5D8"/>
                </a:solidFill>
                <a:latin typeface="华文楷体" pitchFamily="2" charset="-122"/>
                <a:ea typeface="华文楷体" pitchFamily="2" charset="-122"/>
              </a:rPr>
              <a:t>           </a:t>
            </a:r>
            <a:r>
              <a:rPr lang="en-US" altLang="zh-CN" sz="2200" b="1" kern="0" dirty="0">
                <a:solidFill>
                  <a:sysClr val="windowText" lastClr="000000"/>
                </a:solidFill>
                <a:latin typeface="华文中宋" pitchFamily="2" charset="-122"/>
                <a:ea typeface="华文中宋" pitchFamily="2" charset="-122"/>
              </a:rPr>
              <a:t>——</a:t>
            </a:r>
            <a:r>
              <a:rPr lang="zh-CN" altLang="zh-CN" sz="2200" b="1" kern="0" dirty="0">
                <a:solidFill>
                  <a:sysClr val="windowText" lastClr="000000"/>
                </a:solidFill>
                <a:latin typeface="华文中宋" pitchFamily="2" charset="-122"/>
                <a:ea typeface="华文中宋" pitchFamily="2" charset="-122"/>
              </a:rPr>
              <a:t>现有仪器设备、房屋、水、电、气、暖消耗，</a:t>
            </a:r>
            <a:endParaRPr lang="en-US" altLang="zh-CN" sz="2200" b="1" kern="0" dirty="0">
              <a:solidFill>
                <a:sysClr val="windowText" lastClr="000000"/>
              </a:solidFill>
              <a:latin typeface="华文中宋" pitchFamily="2" charset="-122"/>
              <a:ea typeface="华文中宋" pitchFamily="2" charset="-122"/>
            </a:endParaRPr>
          </a:p>
          <a:p>
            <a:pPr marL="342900" indent="-342900" fontAlgn="auto">
              <a:lnSpc>
                <a:spcPct val="150000"/>
              </a:lnSpc>
              <a:spcBef>
                <a:spcPct val="20000"/>
              </a:spcBef>
              <a:spcAft>
                <a:spcPts val="0"/>
              </a:spcAft>
              <a:buClr>
                <a:srgbClr val="6CA5D8"/>
              </a:buClr>
              <a:defRPr/>
            </a:pPr>
            <a:r>
              <a:rPr lang="en-US" altLang="zh-CN" sz="2200" b="1" kern="0" dirty="0">
                <a:solidFill>
                  <a:sysClr val="windowText" lastClr="000000"/>
                </a:solidFill>
                <a:latin typeface="华文中宋" pitchFamily="2" charset="-122"/>
                <a:ea typeface="华文中宋" pitchFamily="2" charset="-122"/>
              </a:rPr>
              <a:t>                </a:t>
            </a:r>
            <a:r>
              <a:rPr lang="zh-CN" altLang="zh-CN" sz="2200" b="1" kern="0" dirty="0">
                <a:solidFill>
                  <a:sysClr val="windowText" lastClr="000000"/>
                </a:solidFill>
                <a:latin typeface="华文中宋" pitchFamily="2" charset="-122"/>
                <a:ea typeface="华文中宋" pitchFamily="2" charset="-122"/>
              </a:rPr>
              <a:t>有关管理费用的补助支出，以及绩效支出等。</a:t>
            </a:r>
            <a:endParaRPr lang="zh-CN" altLang="en-US" sz="2200" b="1" kern="0" dirty="0">
              <a:solidFill>
                <a:sysClr val="windowText" lastClr="000000"/>
              </a:solidFill>
              <a:latin typeface="华文中宋" pitchFamily="2" charset="-122"/>
              <a:ea typeface="华文中宋" pitchFamily="2" charset="-122"/>
            </a:endParaRPr>
          </a:p>
          <a:p>
            <a:pPr marL="342900" indent="-342900" eaLnBrk="0" hangingPunct="0">
              <a:lnSpc>
                <a:spcPct val="150000"/>
              </a:lnSpc>
              <a:spcBef>
                <a:spcPct val="20000"/>
              </a:spcBef>
              <a:buClr>
                <a:srgbClr val="6CA5D8"/>
              </a:buClr>
              <a:buFont typeface="Wingdings" pitchFamily="2" charset="2"/>
              <a:buNone/>
              <a:defRPr/>
            </a:pPr>
            <a:endParaRPr lang="en-US" altLang="zh-CN" sz="2000" b="1" kern="0" dirty="0">
              <a:solidFill>
                <a:srgbClr val="6CA5D8"/>
              </a:solidFill>
              <a:latin typeface="华文楷体" pitchFamily="2" charset="-122"/>
              <a:ea typeface="华文楷体" pitchFamily="2" charset="-122"/>
            </a:endParaRPr>
          </a:p>
          <a:p>
            <a:pPr indent="-342900" fontAlgn="auto">
              <a:lnSpc>
                <a:spcPct val="150000"/>
              </a:lnSpc>
              <a:spcBef>
                <a:spcPct val="20000"/>
              </a:spcBef>
              <a:spcAft>
                <a:spcPts val="0"/>
              </a:spcAft>
              <a:buClr>
                <a:srgbClr val="6CA5D8"/>
              </a:buClr>
              <a:defRPr/>
            </a:pPr>
            <a:r>
              <a:rPr lang="zh-CN" altLang="en-US" sz="2800" b="1" kern="0" dirty="0">
                <a:solidFill>
                  <a:sysClr val="windowText" lastClr="000000"/>
                </a:solidFill>
                <a:latin typeface="华文中宋" pitchFamily="2" charset="-122"/>
                <a:ea typeface="华文中宋" pitchFamily="2" charset="-122"/>
              </a:rPr>
              <a:t>间接费用</a:t>
            </a:r>
            <a:r>
              <a:rPr lang="zh-CN" altLang="zh-CN" sz="2800" b="1" kern="0" dirty="0">
                <a:solidFill>
                  <a:srgbClr val="FF0000"/>
                </a:solidFill>
                <a:latin typeface="华文中宋" pitchFamily="2" charset="-122"/>
                <a:ea typeface="华文中宋" pitchFamily="2" charset="-122"/>
              </a:rPr>
              <a:t>实行总额控制</a:t>
            </a:r>
            <a:r>
              <a:rPr lang="zh-CN" altLang="zh-CN" sz="2800" b="1" kern="0" dirty="0">
                <a:solidFill>
                  <a:sysClr val="windowText" lastClr="000000"/>
                </a:solidFill>
                <a:latin typeface="华文中宋" pitchFamily="2" charset="-122"/>
                <a:ea typeface="华文中宋" pitchFamily="2" charset="-122"/>
              </a:rPr>
              <a:t>，按照不超过项目经费中直接费用扣除设备购置费后的一定比例核定</a:t>
            </a:r>
            <a:r>
              <a:rPr lang="zh-CN" altLang="en-US" sz="2800" b="1" kern="0" dirty="0">
                <a:solidFill>
                  <a:sysClr val="windowText" lastClr="000000"/>
                </a:solidFill>
                <a:latin typeface="华文中宋" pitchFamily="2" charset="-122"/>
                <a:ea typeface="华文中宋" pitchFamily="2" charset="-122"/>
              </a:rPr>
              <a:t>。</a:t>
            </a:r>
          </a:p>
          <a:p>
            <a:pPr marL="342900" indent="-342900" fontAlgn="auto">
              <a:lnSpc>
                <a:spcPct val="150000"/>
              </a:lnSpc>
              <a:spcBef>
                <a:spcPct val="20000"/>
              </a:spcBef>
              <a:spcAft>
                <a:spcPts val="0"/>
              </a:spcAft>
              <a:buClr>
                <a:srgbClr val="6CA5D8"/>
              </a:buClr>
              <a:defRPr/>
            </a:pPr>
            <a:r>
              <a:rPr lang="zh-CN" altLang="zh-CN" sz="2800" b="1" kern="0" dirty="0">
                <a:solidFill>
                  <a:srgbClr val="FF0000"/>
                </a:solidFill>
                <a:latin typeface="华文中宋" pitchFamily="2" charset="-122"/>
                <a:ea typeface="华文中宋" pitchFamily="2" charset="-122"/>
              </a:rPr>
              <a:t>绩效支出</a:t>
            </a:r>
            <a:r>
              <a:rPr lang="zh-CN" altLang="zh-CN" sz="2800" b="1" kern="0" dirty="0">
                <a:solidFill>
                  <a:sysClr val="windowText" lastClr="000000"/>
                </a:solidFill>
                <a:latin typeface="华文中宋" pitchFamily="2" charset="-122"/>
                <a:ea typeface="华文中宋" pitchFamily="2" charset="-122"/>
              </a:rPr>
              <a:t>不超过直接费用扣除设备购置费后的</a:t>
            </a:r>
            <a:r>
              <a:rPr lang="en-US" altLang="zh-CN" sz="2800" b="1" kern="0" dirty="0">
                <a:solidFill>
                  <a:srgbClr val="FF0000"/>
                </a:solidFill>
                <a:latin typeface="华文中宋" pitchFamily="2" charset="-122"/>
                <a:ea typeface="华文中宋" pitchFamily="2" charset="-122"/>
              </a:rPr>
              <a:t>5%</a:t>
            </a:r>
            <a:r>
              <a:rPr lang="zh-CN" altLang="zh-CN" sz="2800" b="1" kern="0" dirty="0">
                <a:solidFill>
                  <a:sysClr val="windowText" lastClr="000000"/>
                </a:solidFill>
                <a:latin typeface="华文中宋" pitchFamily="2" charset="-122"/>
                <a:ea typeface="华文中宋" pitchFamily="2" charset="-122"/>
              </a:rPr>
              <a:t>。</a:t>
            </a:r>
            <a:endParaRPr lang="en-US" altLang="zh-CN" sz="2800" b="1" kern="0" dirty="0">
              <a:solidFill>
                <a:srgbClr val="6CA5D8"/>
              </a:solidFill>
              <a:latin typeface="仿宋_GB2312" pitchFamily="49" charset="-122"/>
              <a:ea typeface="仿宋_GB2312" pitchFamily="49" charset="-122"/>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txBox="1">
            <a:spLocks/>
          </p:cNvSpPr>
          <p:nvPr/>
        </p:nvSpPr>
        <p:spPr bwMode="black">
          <a:xfrm>
            <a:off x="250825" y="115888"/>
            <a:ext cx="7632700" cy="609600"/>
          </a:xfrm>
          <a:prstGeom prst="rect">
            <a:avLst/>
          </a:prstGeom>
          <a:noFill/>
          <a:ln w="9525">
            <a:noFill/>
            <a:miter lim="800000"/>
            <a:headEnd/>
            <a:tailEnd/>
          </a:ln>
        </p:spPr>
        <p:txBody>
          <a:bodyPr anchor="ctr"/>
          <a:lstStyle/>
          <a:p>
            <a:r>
              <a:rPr lang="zh-CN" altLang="en-US" sz="4000" b="1">
                <a:solidFill>
                  <a:schemeClr val="bg1"/>
                </a:solidFill>
                <a:latin typeface="黑体" pitchFamily="2" charset="-122"/>
                <a:ea typeface="黑体" pitchFamily="2" charset="-122"/>
              </a:rPr>
              <a:t>预算编制说明</a:t>
            </a:r>
            <a:r>
              <a:rPr lang="en-US" altLang="zh-CN" sz="4000" b="1">
                <a:solidFill>
                  <a:schemeClr val="bg1"/>
                </a:solidFill>
                <a:latin typeface="黑体" pitchFamily="2" charset="-122"/>
                <a:ea typeface="黑体" pitchFamily="2" charset="-122"/>
              </a:rPr>
              <a:t>—</a:t>
            </a:r>
            <a:r>
              <a:rPr lang="zh-CN" altLang="en-US" sz="4000" b="1">
                <a:solidFill>
                  <a:schemeClr val="bg1"/>
                </a:solidFill>
                <a:latin typeface="黑体" pitchFamily="2" charset="-122"/>
                <a:ea typeface="黑体" pitchFamily="2" charset="-122"/>
              </a:rPr>
              <a:t>设计思路</a:t>
            </a:r>
          </a:p>
        </p:txBody>
      </p:sp>
      <p:grpSp>
        <p:nvGrpSpPr>
          <p:cNvPr id="71682" name="组合 42"/>
          <p:cNvGrpSpPr>
            <a:grpSpLocks/>
          </p:cNvGrpSpPr>
          <p:nvPr/>
        </p:nvGrpSpPr>
        <p:grpSpPr bwMode="auto">
          <a:xfrm>
            <a:off x="684213" y="1557338"/>
            <a:ext cx="7486650" cy="3765550"/>
            <a:chOff x="818026" y="1909973"/>
            <a:chExt cx="7487387" cy="3765464"/>
          </a:xfrm>
        </p:grpSpPr>
        <p:sp>
          <p:nvSpPr>
            <p:cNvPr id="45" name="Freeform 23"/>
            <p:cNvSpPr>
              <a:spLocks/>
            </p:cNvSpPr>
            <p:nvPr/>
          </p:nvSpPr>
          <p:spPr bwMode="auto">
            <a:xfrm rot="7615784">
              <a:off x="5329438" y="3748993"/>
              <a:ext cx="1438242" cy="919253"/>
            </a:xfrm>
            <a:custGeom>
              <a:avLst/>
              <a:gdLst>
                <a:gd name="T0" fmla="*/ 315 w 618"/>
                <a:gd name="T1" fmla="*/ 5 h 606"/>
                <a:gd name="T2" fmla="*/ 616 w 618"/>
                <a:gd name="T3" fmla="*/ 332 h 606"/>
                <a:gd name="T4" fmla="*/ 521 w 618"/>
                <a:gd name="T5" fmla="*/ 567 h 606"/>
                <a:gd name="T6" fmla="*/ 517 w 618"/>
                <a:gd name="T7" fmla="*/ 571 h 606"/>
                <a:gd name="T8" fmla="*/ 480 w 618"/>
                <a:gd name="T9" fmla="*/ 599 h 606"/>
                <a:gd name="T10" fmla="*/ 487 w 618"/>
                <a:gd name="T11" fmla="*/ 566 h 606"/>
                <a:gd name="T12" fmla="*/ 517 w 618"/>
                <a:gd name="T13" fmla="*/ 378 h 606"/>
                <a:gd name="T14" fmla="*/ 345 w 618"/>
                <a:gd name="T15" fmla="*/ 211 h 606"/>
                <a:gd name="T16" fmla="*/ 262 w 618"/>
                <a:gd name="T17" fmla="*/ 226 h 606"/>
                <a:gd name="T18" fmla="*/ 210 w 618"/>
                <a:gd name="T19" fmla="*/ 269 h 606"/>
                <a:gd name="T20" fmla="*/ 196 w 618"/>
                <a:gd name="T21" fmla="*/ 338 h 606"/>
                <a:gd name="T22" fmla="*/ 190 w 618"/>
                <a:gd name="T23" fmla="*/ 374 h 606"/>
                <a:gd name="T24" fmla="*/ 166 w 618"/>
                <a:gd name="T25" fmla="*/ 391 h 606"/>
                <a:gd name="T26" fmla="*/ 121 w 618"/>
                <a:gd name="T27" fmla="*/ 396 h 606"/>
                <a:gd name="T28" fmla="*/ 11 w 618"/>
                <a:gd name="T29" fmla="*/ 277 h 606"/>
                <a:gd name="T30" fmla="*/ 43 w 618"/>
                <a:gd name="T31" fmla="*/ 134 h 606"/>
                <a:gd name="T32" fmla="*/ 159 w 618"/>
                <a:gd name="T33" fmla="*/ 35 h 606"/>
                <a:gd name="T34" fmla="*/ 315 w 618"/>
                <a:gd name="T35" fmla="*/ 5 h 606"/>
                <a:gd name="connsiteX0" fmla="*/ 4982 w 9853"/>
                <a:gd name="connsiteY0" fmla="*/ 20 h 10111"/>
                <a:gd name="connsiteX1" fmla="*/ 9853 w 9853"/>
                <a:gd name="connsiteY1" fmla="*/ 5416 h 10111"/>
                <a:gd name="connsiteX2" fmla="*/ 8315 w 9853"/>
                <a:gd name="connsiteY2" fmla="*/ 9293 h 10111"/>
                <a:gd name="connsiteX3" fmla="*/ 8251 w 9853"/>
                <a:gd name="connsiteY3" fmla="*/ 9359 h 10111"/>
                <a:gd name="connsiteX4" fmla="*/ 7684 w 9853"/>
                <a:gd name="connsiteY4" fmla="*/ 10094 h 10111"/>
                <a:gd name="connsiteX5" fmla="*/ 7765 w 9853"/>
                <a:gd name="connsiteY5" fmla="*/ 9277 h 10111"/>
                <a:gd name="connsiteX6" fmla="*/ 8251 w 9853"/>
                <a:gd name="connsiteY6" fmla="*/ 6175 h 10111"/>
                <a:gd name="connsiteX7" fmla="*/ 5468 w 9853"/>
                <a:gd name="connsiteY7" fmla="*/ 3419 h 10111"/>
                <a:gd name="connsiteX8" fmla="*/ 4124 w 9853"/>
                <a:gd name="connsiteY8" fmla="*/ 3666 h 10111"/>
                <a:gd name="connsiteX9" fmla="*/ 3283 w 9853"/>
                <a:gd name="connsiteY9" fmla="*/ 4376 h 10111"/>
                <a:gd name="connsiteX10" fmla="*/ 3057 w 9853"/>
                <a:gd name="connsiteY10" fmla="*/ 5515 h 10111"/>
                <a:gd name="connsiteX11" fmla="*/ 2959 w 9853"/>
                <a:gd name="connsiteY11" fmla="*/ 6109 h 10111"/>
                <a:gd name="connsiteX12" fmla="*/ 2571 w 9853"/>
                <a:gd name="connsiteY12" fmla="*/ 6389 h 10111"/>
                <a:gd name="connsiteX13" fmla="*/ 1843 w 9853"/>
                <a:gd name="connsiteY13" fmla="*/ 6472 h 10111"/>
                <a:gd name="connsiteX14" fmla="*/ 63 w 9853"/>
                <a:gd name="connsiteY14" fmla="*/ 4508 h 10111"/>
                <a:gd name="connsiteX15" fmla="*/ 581 w 9853"/>
                <a:gd name="connsiteY15" fmla="*/ 2148 h 10111"/>
                <a:gd name="connsiteX16" fmla="*/ 2458 w 9853"/>
                <a:gd name="connsiteY16" fmla="*/ 515 h 10111"/>
                <a:gd name="connsiteX17" fmla="*/ 4982 w 9853"/>
                <a:gd name="connsiteY17" fmla="*/ 20 h 10111"/>
                <a:gd name="connsiteX0" fmla="*/ 5056 w 10000"/>
                <a:gd name="connsiteY0" fmla="*/ 20 h 10000"/>
                <a:gd name="connsiteX1" fmla="*/ 10000 w 10000"/>
                <a:gd name="connsiteY1" fmla="*/ 5357 h 10000"/>
                <a:gd name="connsiteX2" fmla="*/ 8439 w 10000"/>
                <a:gd name="connsiteY2" fmla="*/ 9191 h 10000"/>
                <a:gd name="connsiteX3" fmla="*/ 8374 w 10000"/>
                <a:gd name="connsiteY3" fmla="*/ 9256 h 10000"/>
                <a:gd name="connsiteX4" fmla="*/ 7799 w 10000"/>
                <a:gd name="connsiteY4" fmla="*/ 9983 h 10000"/>
                <a:gd name="connsiteX5" fmla="*/ 7881 w 10000"/>
                <a:gd name="connsiteY5" fmla="*/ 9175 h 10000"/>
                <a:gd name="connsiteX6" fmla="*/ 7180 w 10000"/>
                <a:gd name="connsiteY6" fmla="*/ 2256 h 10000"/>
                <a:gd name="connsiteX7" fmla="*/ 5550 w 10000"/>
                <a:gd name="connsiteY7" fmla="*/ 3381 h 10000"/>
                <a:gd name="connsiteX8" fmla="*/ 4186 w 10000"/>
                <a:gd name="connsiteY8" fmla="*/ 3626 h 10000"/>
                <a:gd name="connsiteX9" fmla="*/ 3332 w 10000"/>
                <a:gd name="connsiteY9" fmla="*/ 4328 h 10000"/>
                <a:gd name="connsiteX10" fmla="*/ 3103 w 10000"/>
                <a:gd name="connsiteY10" fmla="*/ 5454 h 10000"/>
                <a:gd name="connsiteX11" fmla="*/ 3003 w 10000"/>
                <a:gd name="connsiteY11" fmla="*/ 6042 h 10000"/>
                <a:gd name="connsiteX12" fmla="*/ 2609 w 10000"/>
                <a:gd name="connsiteY12" fmla="*/ 6319 h 10000"/>
                <a:gd name="connsiteX13" fmla="*/ 1870 w 10000"/>
                <a:gd name="connsiteY13" fmla="*/ 6401 h 10000"/>
                <a:gd name="connsiteX14" fmla="*/ 64 w 10000"/>
                <a:gd name="connsiteY14" fmla="*/ 4459 h 10000"/>
                <a:gd name="connsiteX15" fmla="*/ 590 w 10000"/>
                <a:gd name="connsiteY15" fmla="*/ 2124 h 10000"/>
                <a:gd name="connsiteX16" fmla="*/ 2495 w 10000"/>
                <a:gd name="connsiteY16" fmla="*/ 509 h 10000"/>
                <a:gd name="connsiteX17" fmla="*/ 5056 w 10000"/>
                <a:gd name="connsiteY17" fmla="*/ 20 h 10000"/>
                <a:gd name="connsiteX0" fmla="*/ 5056 w 8590"/>
                <a:gd name="connsiteY0" fmla="*/ 599 h 10579"/>
                <a:gd name="connsiteX1" fmla="*/ 7728 w 8590"/>
                <a:gd name="connsiteY1" fmla="*/ 931 h 10579"/>
                <a:gd name="connsiteX2" fmla="*/ 8439 w 8590"/>
                <a:gd name="connsiteY2" fmla="*/ 9770 h 10579"/>
                <a:gd name="connsiteX3" fmla="*/ 8374 w 8590"/>
                <a:gd name="connsiteY3" fmla="*/ 9835 h 10579"/>
                <a:gd name="connsiteX4" fmla="*/ 7799 w 8590"/>
                <a:gd name="connsiteY4" fmla="*/ 10562 h 10579"/>
                <a:gd name="connsiteX5" fmla="*/ 7881 w 8590"/>
                <a:gd name="connsiteY5" fmla="*/ 9754 h 10579"/>
                <a:gd name="connsiteX6" fmla="*/ 7180 w 8590"/>
                <a:gd name="connsiteY6" fmla="*/ 2835 h 10579"/>
                <a:gd name="connsiteX7" fmla="*/ 5550 w 8590"/>
                <a:gd name="connsiteY7" fmla="*/ 3960 h 10579"/>
                <a:gd name="connsiteX8" fmla="*/ 4186 w 8590"/>
                <a:gd name="connsiteY8" fmla="*/ 4205 h 10579"/>
                <a:gd name="connsiteX9" fmla="*/ 3332 w 8590"/>
                <a:gd name="connsiteY9" fmla="*/ 4907 h 10579"/>
                <a:gd name="connsiteX10" fmla="*/ 3103 w 8590"/>
                <a:gd name="connsiteY10" fmla="*/ 6033 h 10579"/>
                <a:gd name="connsiteX11" fmla="*/ 3003 w 8590"/>
                <a:gd name="connsiteY11" fmla="*/ 6621 h 10579"/>
                <a:gd name="connsiteX12" fmla="*/ 2609 w 8590"/>
                <a:gd name="connsiteY12" fmla="*/ 6898 h 10579"/>
                <a:gd name="connsiteX13" fmla="*/ 1870 w 8590"/>
                <a:gd name="connsiteY13" fmla="*/ 6980 h 10579"/>
                <a:gd name="connsiteX14" fmla="*/ 64 w 8590"/>
                <a:gd name="connsiteY14" fmla="*/ 5038 h 10579"/>
                <a:gd name="connsiteX15" fmla="*/ 590 w 8590"/>
                <a:gd name="connsiteY15" fmla="*/ 2703 h 10579"/>
                <a:gd name="connsiteX16" fmla="*/ 2495 w 8590"/>
                <a:gd name="connsiteY16" fmla="*/ 1088 h 10579"/>
                <a:gd name="connsiteX17" fmla="*/ 5056 w 8590"/>
                <a:gd name="connsiteY17" fmla="*/ 599 h 10579"/>
                <a:gd name="connsiteX0" fmla="*/ 5886 w 10000"/>
                <a:gd name="connsiteY0" fmla="*/ 566 h 10000"/>
                <a:gd name="connsiteX1" fmla="*/ 8997 w 10000"/>
                <a:gd name="connsiteY1" fmla="*/ 880 h 10000"/>
                <a:gd name="connsiteX2" fmla="*/ 9824 w 10000"/>
                <a:gd name="connsiteY2" fmla="*/ 9235 h 10000"/>
                <a:gd name="connsiteX3" fmla="*/ 8123 w 10000"/>
                <a:gd name="connsiteY3" fmla="*/ 1120 h 10000"/>
                <a:gd name="connsiteX4" fmla="*/ 9079 w 10000"/>
                <a:gd name="connsiteY4" fmla="*/ 9984 h 10000"/>
                <a:gd name="connsiteX5" fmla="*/ 9175 w 10000"/>
                <a:gd name="connsiteY5" fmla="*/ 9220 h 10000"/>
                <a:gd name="connsiteX6" fmla="*/ 8359 w 10000"/>
                <a:gd name="connsiteY6" fmla="*/ 2680 h 10000"/>
                <a:gd name="connsiteX7" fmla="*/ 6461 w 10000"/>
                <a:gd name="connsiteY7" fmla="*/ 3743 h 10000"/>
                <a:gd name="connsiteX8" fmla="*/ 4873 w 10000"/>
                <a:gd name="connsiteY8" fmla="*/ 3975 h 10000"/>
                <a:gd name="connsiteX9" fmla="*/ 3879 w 10000"/>
                <a:gd name="connsiteY9" fmla="*/ 4638 h 10000"/>
                <a:gd name="connsiteX10" fmla="*/ 3612 w 10000"/>
                <a:gd name="connsiteY10" fmla="*/ 5703 h 10000"/>
                <a:gd name="connsiteX11" fmla="*/ 3496 w 10000"/>
                <a:gd name="connsiteY11" fmla="*/ 6259 h 10000"/>
                <a:gd name="connsiteX12" fmla="*/ 3037 w 10000"/>
                <a:gd name="connsiteY12" fmla="*/ 6520 h 10000"/>
                <a:gd name="connsiteX13" fmla="*/ 2177 w 10000"/>
                <a:gd name="connsiteY13" fmla="*/ 6598 h 10000"/>
                <a:gd name="connsiteX14" fmla="*/ 75 w 10000"/>
                <a:gd name="connsiteY14" fmla="*/ 4762 h 10000"/>
                <a:gd name="connsiteX15" fmla="*/ 687 w 10000"/>
                <a:gd name="connsiteY15" fmla="*/ 2555 h 10000"/>
                <a:gd name="connsiteX16" fmla="*/ 2905 w 10000"/>
                <a:gd name="connsiteY16" fmla="*/ 1028 h 10000"/>
                <a:gd name="connsiteX17" fmla="*/ 5886 w 10000"/>
                <a:gd name="connsiteY17" fmla="*/ 566 h 10000"/>
                <a:gd name="connsiteX0" fmla="*/ 5886 w 9231"/>
                <a:gd name="connsiteY0" fmla="*/ 566 h 10000"/>
                <a:gd name="connsiteX1" fmla="*/ 8997 w 9231"/>
                <a:gd name="connsiteY1" fmla="*/ 880 h 10000"/>
                <a:gd name="connsiteX2" fmla="*/ 7590 w 9231"/>
                <a:gd name="connsiteY2" fmla="*/ 590 h 10000"/>
                <a:gd name="connsiteX3" fmla="*/ 8123 w 9231"/>
                <a:gd name="connsiteY3" fmla="*/ 1120 h 10000"/>
                <a:gd name="connsiteX4" fmla="*/ 9079 w 9231"/>
                <a:gd name="connsiteY4" fmla="*/ 9984 h 10000"/>
                <a:gd name="connsiteX5" fmla="*/ 9175 w 9231"/>
                <a:gd name="connsiteY5" fmla="*/ 9220 h 10000"/>
                <a:gd name="connsiteX6" fmla="*/ 8359 w 9231"/>
                <a:gd name="connsiteY6" fmla="*/ 2680 h 10000"/>
                <a:gd name="connsiteX7" fmla="*/ 6461 w 9231"/>
                <a:gd name="connsiteY7" fmla="*/ 3743 h 10000"/>
                <a:gd name="connsiteX8" fmla="*/ 4873 w 9231"/>
                <a:gd name="connsiteY8" fmla="*/ 3975 h 10000"/>
                <a:gd name="connsiteX9" fmla="*/ 3879 w 9231"/>
                <a:gd name="connsiteY9" fmla="*/ 4638 h 10000"/>
                <a:gd name="connsiteX10" fmla="*/ 3612 w 9231"/>
                <a:gd name="connsiteY10" fmla="*/ 5703 h 10000"/>
                <a:gd name="connsiteX11" fmla="*/ 3496 w 9231"/>
                <a:gd name="connsiteY11" fmla="*/ 6259 h 10000"/>
                <a:gd name="connsiteX12" fmla="*/ 3037 w 9231"/>
                <a:gd name="connsiteY12" fmla="*/ 6520 h 10000"/>
                <a:gd name="connsiteX13" fmla="*/ 2177 w 9231"/>
                <a:gd name="connsiteY13" fmla="*/ 6598 h 10000"/>
                <a:gd name="connsiteX14" fmla="*/ 75 w 9231"/>
                <a:gd name="connsiteY14" fmla="*/ 4762 h 10000"/>
                <a:gd name="connsiteX15" fmla="*/ 687 w 9231"/>
                <a:gd name="connsiteY15" fmla="*/ 2555 h 10000"/>
                <a:gd name="connsiteX16" fmla="*/ 2905 w 9231"/>
                <a:gd name="connsiteY16" fmla="*/ 1028 h 10000"/>
                <a:gd name="connsiteX17" fmla="*/ 5886 w 9231"/>
                <a:gd name="connsiteY17" fmla="*/ 566 h 10000"/>
                <a:gd name="connsiteX0" fmla="*/ 6376 w 9850"/>
                <a:gd name="connsiteY0" fmla="*/ 1112 h 10530"/>
                <a:gd name="connsiteX1" fmla="*/ 9747 w 9850"/>
                <a:gd name="connsiteY1" fmla="*/ 1426 h 10530"/>
                <a:gd name="connsiteX2" fmla="*/ 8222 w 9850"/>
                <a:gd name="connsiteY2" fmla="*/ 1136 h 10530"/>
                <a:gd name="connsiteX3" fmla="*/ 8800 w 9850"/>
                <a:gd name="connsiteY3" fmla="*/ 1666 h 10530"/>
                <a:gd name="connsiteX4" fmla="*/ 9835 w 9850"/>
                <a:gd name="connsiteY4" fmla="*/ 10530 h 10530"/>
                <a:gd name="connsiteX5" fmla="*/ 7222 w 9850"/>
                <a:gd name="connsiteY5" fmla="*/ 46 h 10530"/>
                <a:gd name="connsiteX6" fmla="*/ 9055 w 9850"/>
                <a:gd name="connsiteY6" fmla="*/ 3226 h 10530"/>
                <a:gd name="connsiteX7" fmla="*/ 6999 w 9850"/>
                <a:gd name="connsiteY7" fmla="*/ 4289 h 10530"/>
                <a:gd name="connsiteX8" fmla="*/ 5279 w 9850"/>
                <a:gd name="connsiteY8" fmla="*/ 4521 h 10530"/>
                <a:gd name="connsiteX9" fmla="*/ 4202 w 9850"/>
                <a:gd name="connsiteY9" fmla="*/ 5184 h 10530"/>
                <a:gd name="connsiteX10" fmla="*/ 3913 w 9850"/>
                <a:gd name="connsiteY10" fmla="*/ 6249 h 10530"/>
                <a:gd name="connsiteX11" fmla="*/ 3787 w 9850"/>
                <a:gd name="connsiteY11" fmla="*/ 6805 h 10530"/>
                <a:gd name="connsiteX12" fmla="*/ 3290 w 9850"/>
                <a:gd name="connsiteY12" fmla="*/ 7066 h 10530"/>
                <a:gd name="connsiteX13" fmla="*/ 2358 w 9850"/>
                <a:gd name="connsiteY13" fmla="*/ 7144 h 10530"/>
                <a:gd name="connsiteX14" fmla="*/ 81 w 9850"/>
                <a:gd name="connsiteY14" fmla="*/ 5308 h 10530"/>
                <a:gd name="connsiteX15" fmla="*/ 744 w 9850"/>
                <a:gd name="connsiteY15" fmla="*/ 3101 h 10530"/>
                <a:gd name="connsiteX16" fmla="*/ 3147 w 9850"/>
                <a:gd name="connsiteY16" fmla="*/ 1574 h 10530"/>
                <a:gd name="connsiteX17" fmla="*/ 6376 w 9850"/>
                <a:gd name="connsiteY17" fmla="*/ 1112 h 10530"/>
                <a:gd name="connsiteX0" fmla="*/ 6473 w 9896"/>
                <a:gd name="connsiteY0" fmla="*/ 1056 h 6803"/>
                <a:gd name="connsiteX1" fmla="*/ 9895 w 9896"/>
                <a:gd name="connsiteY1" fmla="*/ 1354 h 6803"/>
                <a:gd name="connsiteX2" fmla="*/ 8347 w 9896"/>
                <a:gd name="connsiteY2" fmla="*/ 1079 h 6803"/>
                <a:gd name="connsiteX3" fmla="*/ 8934 w 9896"/>
                <a:gd name="connsiteY3" fmla="*/ 1582 h 6803"/>
                <a:gd name="connsiteX4" fmla="*/ 7671 w 9896"/>
                <a:gd name="connsiteY4" fmla="*/ 1163 h 6803"/>
                <a:gd name="connsiteX5" fmla="*/ 7332 w 9896"/>
                <a:gd name="connsiteY5" fmla="*/ 44 h 6803"/>
                <a:gd name="connsiteX6" fmla="*/ 9193 w 9896"/>
                <a:gd name="connsiteY6" fmla="*/ 3064 h 6803"/>
                <a:gd name="connsiteX7" fmla="*/ 7106 w 9896"/>
                <a:gd name="connsiteY7" fmla="*/ 4073 h 6803"/>
                <a:gd name="connsiteX8" fmla="*/ 5359 w 9896"/>
                <a:gd name="connsiteY8" fmla="*/ 4293 h 6803"/>
                <a:gd name="connsiteX9" fmla="*/ 4266 w 9896"/>
                <a:gd name="connsiteY9" fmla="*/ 4923 h 6803"/>
                <a:gd name="connsiteX10" fmla="*/ 3973 w 9896"/>
                <a:gd name="connsiteY10" fmla="*/ 5934 h 6803"/>
                <a:gd name="connsiteX11" fmla="*/ 3845 w 9896"/>
                <a:gd name="connsiteY11" fmla="*/ 6462 h 6803"/>
                <a:gd name="connsiteX12" fmla="*/ 3340 w 9896"/>
                <a:gd name="connsiteY12" fmla="*/ 6710 h 6803"/>
                <a:gd name="connsiteX13" fmla="*/ 2394 w 9896"/>
                <a:gd name="connsiteY13" fmla="*/ 6784 h 6803"/>
                <a:gd name="connsiteX14" fmla="*/ 82 w 9896"/>
                <a:gd name="connsiteY14" fmla="*/ 5041 h 6803"/>
                <a:gd name="connsiteX15" fmla="*/ 755 w 9896"/>
                <a:gd name="connsiteY15" fmla="*/ 2945 h 6803"/>
                <a:gd name="connsiteX16" fmla="*/ 3195 w 9896"/>
                <a:gd name="connsiteY16" fmla="*/ 1495 h 6803"/>
                <a:gd name="connsiteX17" fmla="*/ 6473 w 9896"/>
                <a:gd name="connsiteY17" fmla="*/ 1056 h 6803"/>
                <a:gd name="connsiteX0" fmla="*/ 6541 w 10000"/>
                <a:gd name="connsiteY0" fmla="*/ 1547 h 9996"/>
                <a:gd name="connsiteX1" fmla="*/ 9999 w 10000"/>
                <a:gd name="connsiteY1" fmla="*/ 1985 h 9996"/>
                <a:gd name="connsiteX2" fmla="*/ 8435 w 10000"/>
                <a:gd name="connsiteY2" fmla="*/ 1581 h 9996"/>
                <a:gd name="connsiteX3" fmla="*/ 9028 w 10000"/>
                <a:gd name="connsiteY3" fmla="*/ 2320 h 9996"/>
                <a:gd name="connsiteX4" fmla="*/ 7752 w 10000"/>
                <a:gd name="connsiteY4" fmla="*/ 1705 h 9996"/>
                <a:gd name="connsiteX5" fmla="*/ 7409 w 10000"/>
                <a:gd name="connsiteY5" fmla="*/ 60 h 9996"/>
                <a:gd name="connsiteX6" fmla="*/ 9290 w 10000"/>
                <a:gd name="connsiteY6" fmla="*/ 4499 h 9996"/>
                <a:gd name="connsiteX7" fmla="*/ 7308 w 10000"/>
                <a:gd name="connsiteY7" fmla="*/ 3569 h 9996"/>
                <a:gd name="connsiteX8" fmla="*/ 5415 w 10000"/>
                <a:gd name="connsiteY8" fmla="*/ 6305 h 9996"/>
                <a:gd name="connsiteX9" fmla="*/ 4311 w 10000"/>
                <a:gd name="connsiteY9" fmla="*/ 7232 h 9996"/>
                <a:gd name="connsiteX10" fmla="*/ 4015 w 10000"/>
                <a:gd name="connsiteY10" fmla="*/ 8718 h 9996"/>
                <a:gd name="connsiteX11" fmla="*/ 3885 w 10000"/>
                <a:gd name="connsiteY11" fmla="*/ 9494 h 9996"/>
                <a:gd name="connsiteX12" fmla="*/ 3375 w 10000"/>
                <a:gd name="connsiteY12" fmla="*/ 9858 h 9996"/>
                <a:gd name="connsiteX13" fmla="*/ 2419 w 10000"/>
                <a:gd name="connsiteY13" fmla="*/ 9967 h 9996"/>
                <a:gd name="connsiteX14" fmla="*/ 83 w 10000"/>
                <a:gd name="connsiteY14" fmla="*/ 7405 h 9996"/>
                <a:gd name="connsiteX15" fmla="*/ 763 w 10000"/>
                <a:gd name="connsiteY15" fmla="*/ 4324 h 9996"/>
                <a:gd name="connsiteX16" fmla="*/ 3229 w 10000"/>
                <a:gd name="connsiteY16" fmla="*/ 2193 h 9996"/>
                <a:gd name="connsiteX17" fmla="*/ 6541 w 10000"/>
                <a:gd name="connsiteY17" fmla="*/ 1547 h 9996"/>
                <a:gd name="connsiteX0" fmla="*/ 6541 w 10000"/>
                <a:gd name="connsiteY0" fmla="*/ 1548 h 10000"/>
                <a:gd name="connsiteX1" fmla="*/ 9999 w 10000"/>
                <a:gd name="connsiteY1" fmla="*/ 1986 h 10000"/>
                <a:gd name="connsiteX2" fmla="*/ 8435 w 10000"/>
                <a:gd name="connsiteY2" fmla="*/ 1582 h 10000"/>
                <a:gd name="connsiteX3" fmla="*/ 9028 w 10000"/>
                <a:gd name="connsiteY3" fmla="*/ 2321 h 10000"/>
                <a:gd name="connsiteX4" fmla="*/ 7752 w 10000"/>
                <a:gd name="connsiteY4" fmla="*/ 1706 h 10000"/>
                <a:gd name="connsiteX5" fmla="*/ 7409 w 10000"/>
                <a:gd name="connsiteY5" fmla="*/ 60 h 10000"/>
                <a:gd name="connsiteX6" fmla="*/ 9290 w 10000"/>
                <a:gd name="connsiteY6" fmla="*/ 4501 h 10000"/>
                <a:gd name="connsiteX7" fmla="*/ 7308 w 10000"/>
                <a:gd name="connsiteY7" fmla="*/ 3570 h 10000"/>
                <a:gd name="connsiteX8" fmla="*/ 5966 w 10000"/>
                <a:gd name="connsiteY8" fmla="*/ 4778 h 10000"/>
                <a:gd name="connsiteX9" fmla="*/ 4311 w 10000"/>
                <a:gd name="connsiteY9" fmla="*/ 7235 h 10000"/>
                <a:gd name="connsiteX10" fmla="*/ 4015 w 10000"/>
                <a:gd name="connsiteY10" fmla="*/ 8721 h 10000"/>
                <a:gd name="connsiteX11" fmla="*/ 3885 w 10000"/>
                <a:gd name="connsiteY11" fmla="*/ 9498 h 10000"/>
                <a:gd name="connsiteX12" fmla="*/ 3375 w 10000"/>
                <a:gd name="connsiteY12" fmla="*/ 9862 h 10000"/>
                <a:gd name="connsiteX13" fmla="*/ 2419 w 10000"/>
                <a:gd name="connsiteY13" fmla="*/ 9971 h 10000"/>
                <a:gd name="connsiteX14" fmla="*/ 83 w 10000"/>
                <a:gd name="connsiteY14" fmla="*/ 7408 h 10000"/>
                <a:gd name="connsiteX15" fmla="*/ 763 w 10000"/>
                <a:gd name="connsiteY15" fmla="*/ 4326 h 10000"/>
                <a:gd name="connsiteX16" fmla="*/ 3229 w 10000"/>
                <a:gd name="connsiteY16" fmla="*/ 2194 h 10000"/>
                <a:gd name="connsiteX17" fmla="*/ 6541 w 10000"/>
                <a:gd name="connsiteY17" fmla="*/ 1548 h 10000"/>
                <a:gd name="connsiteX0" fmla="*/ 6541 w 10000"/>
                <a:gd name="connsiteY0" fmla="*/ 1548 h 10000"/>
                <a:gd name="connsiteX1" fmla="*/ 9999 w 10000"/>
                <a:gd name="connsiteY1" fmla="*/ 1986 h 10000"/>
                <a:gd name="connsiteX2" fmla="*/ 8435 w 10000"/>
                <a:gd name="connsiteY2" fmla="*/ 1582 h 10000"/>
                <a:gd name="connsiteX3" fmla="*/ 9028 w 10000"/>
                <a:gd name="connsiteY3" fmla="*/ 2321 h 10000"/>
                <a:gd name="connsiteX4" fmla="*/ 7752 w 10000"/>
                <a:gd name="connsiteY4" fmla="*/ 1706 h 10000"/>
                <a:gd name="connsiteX5" fmla="*/ 7409 w 10000"/>
                <a:gd name="connsiteY5" fmla="*/ 60 h 10000"/>
                <a:gd name="connsiteX6" fmla="*/ 9290 w 10000"/>
                <a:gd name="connsiteY6" fmla="*/ 4501 h 10000"/>
                <a:gd name="connsiteX7" fmla="*/ 7308 w 10000"/>
                <a:gd name="connsiteY7" fmla="*/ 3570 h 10000"/>
                <a:gd name="connsiteX8" fmla="*/ 5966 w 10000"/>
                <a:gd name="connsiteY8" fmla="*/ 4778 h 10000"/>
                <a:gd name="connsiteX9" fmla="*/ 4542 w 10000"/>
                <a:gd name="connsiteY9" fmla="*/ 6712 h 10000"/>
                <a:gd name="connsiteX10" fmla="*/ 4015 w 10000"/>
                <a:gd name="connsiteY10" fmla="*/ 8721 h 10000"/>
                <a:gd name="connsiteX11" fmla="*/ 3885 w 10000"/>
                <a:gd name="connsiteY11" fmla="*/ 9498 h 10000"/>
                <a:gd name="connsiteX12" fmla="*/ 3375 w 10000"/>
                <a:gd name="connsiteY12" fmla="*/ 9862 h 10000"/>
                <a:gd name="connsiteX13" fmla="*/ 2419 w 10000"/>
                <a:gd name="connsiteY13" fmla="*/ 9971 h 10000"/>
                <a:gd name="connsiteX14" fmla="*/ 83 w 10000"/>
                <a:gd name="connsiteY14" fmla="*/ 7408 h 10000"/>
                <a:gd name="connsiteX15" fmla="*/ 763 w 10000"/>
                <a:gd name="connsiteY15" fmla="*/ 4326 h 10000"/>
                <a:gd name="connsiteX16" fmla="*/ 3229 w 10000"/>
                <a:gd name="connsiteY16" fmla="*/ 2194 h 10000"/>
                <a:gd name="connsiteX17" fmla="*/ 6541 w 10000"/>
                <a:gd name="connsiteY17" fmla="*/ 154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6541" y="1548"/>
                  </a:moveTo>
                  <a:cubicBezTo>
                    <a:pt x="10348" y="2000"/>
                    <a:pt x="9956" y="-749"/>
                    <a:pt x="9999" y="1986"/>
                  </a:cubicBezTo>
                  <a:cubicBezTo>
                    <a:pt x="10040" y="4442"/>
                    <a:pt x="9180" y="849"/>
                    <a:pt x="8435" y="1582"/>
                  </a:cubicBezTo>
                  <a:cubicBezTo>
                    <a:pt x="8416" y="1625"/>
                    <a:pt x="9142" y="2301"/>
                    <a:pt x="9028" y="2321"/>
                  </a:cubicBezTo>
                  <a:cubicBezTo>
                    <a:pt x="8914" y="2342"/>
                    <a:pt x="7899" y="1642"/>
                    <a:pt x="7752" y="1706"/>
                  </a:cubicBezTo>
                  <a:cubicBezTo>
                    <a:pt x="7477" y="1858"/>
                    <a:pt x="7112" y="640"/>
                    <a:pt x="7409" y="60"/>
                  </a:cubicBezTo>
                  <a:cubicBezTo>
                    <a:pt x="7706" y="-567"/>
                    <a:pt x="9307" y="3916"/>
                    <a:pt x="9290" y="4501"/>
                  </a:cubicBezTo>
                  <a:cubicBezTo>
                    <a:pt x="9273" y="5086"/>
                    <a:pt x="7862" y="3524"/>
                    <a:pt x="7308" y="3570"/>
                  </a:cubicBezTo>
                  <a:cubicBezTo>
                    <a:pt x="6754" y="3616"/>
                    <a:pt x="6540" y="4498"/>
                    <a:pt x="5966" y="4778"/>
                  </a:cubicBezTo>
                  <a:cubicBezTo>
                    <a:pt x="5520" y="5017"/>
                    <a:pt x="4796" y="6345"/>
                    <a:pt x="4542" y="6712"/>
                  </a:cubicBezTo>
                  <a:cubicBezTo>
                    <a:pt x="4202" y="7144"/>
                    <a:pt x="3822" y="8183"/>
                    <a:pt x="4015" y="8721"/>
                  </a:cubicBezTo>
                  <a:cubicBezTo>
                    <a:pt x="4120" y="9001"/>
                    <a:pt x="4056" y="9260"/>
                    <a:pt x="3885" y="9498"/>
                  </a:cubicBezTo>
                  <a:cubicBezTo>
                    <a:pt x="3759" y="9648"/>
                    <a:pt x="3588" y="9777"/>
                    <a:pt x="3375" y="9862"/>
                  </a:cubicBezTo>
                  <a:cubicBezTo>
                    <a:pt x="3099" y="9993"/>
                    <a:pt x="2760" y="10034"/>
                    <a:pt x="2419" y="9971"/>
                  </a:cubicBezTo>
                  <a:cubicBezTo>
                    <a:pt x="1378" y="9777"/>
                    <a:pt x="358" y="8700"/>
                    <a:pt x="83" y="7408"/>
                  </a:cubicBezTo>
                  <a:cubicBezTo>
                    <a:pt x="-151" y="6373"/>
                    <a:pt x="124" y="5274"/>
                    <a:pt x="763" y="4326"/>
                  </a:cubicBezTo>
                  <a:cubicBezTo>
                    <a:pt x="1337" y="3465"/>
                    <a:pt x="2207" y="2711"/>
                    <a:pt x="3229" y="2194"/>
                  </a:cubicBezTo>
                  <a:cubicBezTo>
                    <a:pt x="4247" y="1678"/>
                    <a:pt x="5393" y="1441"/>
                    <a:pt x="6541" y="1548"/>
                  </a:cubicBezTo>
                  <a:close/>
                </a:path>
              </a:pathLst>
            </a:custGeom>
            <a:solidFill>
              <a:srgbClr val="FFFFFF">
                <a:alpha val="23000"/>
              </a:srgb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rgbClr val="FFFFFF"/>
                </a:solidFill>
                <a:latin typeface="Verdana"/>
              </a:endParaRPr>
            </a:p>
          </p:txBody>
        </p:sp>
        <p:sp>
          <p:nvSpPr>
            <p:cNvPr id="46" name="矩形 45"/>
            <p:cNvSpPr/>
            <p:nvPr/>
          </p:nvSpPr>
          <p:spPr>
            <a:xfrm>
              <a:off x="864068" y="2441773"/>
              <a:ext cx="1840094" cy="2538355"/>
            </a:xfrm>
            <a:prstGeom prst="rect">
              <a:avLst/>
            </a:prstGeom>
            <a:noFill/>
            <a:ln w="19050">
              <a:noFill/>
              <a:prstDash val="sysDot"/>
            </a:ln>
          </p:spPr>
          <p:txBody>
            <a:bodyPr>
              <a:spAutoFit/>
            </a:bodyPr>
            <a:lstStyle/>
            <a:p>
              <a:pPr fontAlgn="auto">
                <a:spcBef>
                  <a:spcPct val="20000"/>
                </a:spcBef>
                <a:spcAft>
                  <a:spcPts val="0"/>
                </a:spcAft>
                <a:defRPr/>
              </a:pP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尽可能降低科研人员学习成本，表格设计易于理解，便于填报。</a:t>
              </a:r>
              <a:endParaRPr lang="en-US" altLang="zh-CN"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a:p>
              <a:pPr fontAlgn="auto">
                <a:spcBef>
                  <a:spcPct val="20000"/>
                </a:spcBef>
                <a:spcAft>
                  <a:spcPts val="0"/>
                </a:spcAft>
                <a:defRPr/>
              </a:pP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a:p>
              <a:pPr fontAlgn="auto">
                <a:spcBef>
                  <a:spcPct val="20000"/>
                </a:spcBef>
                <a:spcAft>
                  <a:spcPts val="0"/>
                </a:spcAft>
                <a:defRPr/>
              </a:pP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a:p>
              <a:pPr fontAlgn="auto">
                <a:spcBef>
                  <a:spcPct val="20000"/>
                </a:spcBef>
                <a:spcAft>
                  <a:spcPts val="0"/>
                </a:spcAft>
                <a:defRPr/>
              </a:pP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a:p>
              <a:pPr fontAlgn="auto">
                <a:spcBef>
                  <a:spcPct val="20000"/>
                </a:spcBef>
                <a:spcAft>
                  <a:spcPts val="0"/>
                </a:spcAft>
                <a:defRPr/>
              </a:pP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a:p>
              <a:pPr fontAlgn="auto">
                <a:spcBef>
                  <a:spcPct val="20000"/>
                </a:spcBef>
                <a:spcAft>
                  <a:spcPts val="0"/>
                </a:spcAft>
                <a:defRPr/>
              </a:pP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p:txBody>
        </p:sp>
        <p:sp>
          <p:nvSpPr>
            <p:cNvPr id="47" name="矩形 46"/>
            <p:cNvSpPr/>
            <p:nvPr/>
          </p:nvSpPr>
          <p:spPr>
            <a:xfrm>
              <a:off x="6379585" y="2459235"/>
              <a:ext cx="1832155" cy="338129"/>
            </a:xfrm>
            <a:prstGeom prst="rect">
              <a:avLst/>
            </a:prstGeom>
            <a:noFill/>
            <a:ln w="19050">
              <a:noFill/>
              <a:prstDash val="sysDot"/>
            </a:ln>
          </p:spPr>
          <p:txBody>
            <a:bodyPr>
              <a:spAutoFit/>
            </a:bodyPr>
            <a:lstStyle/>
            <a:p>
              <a:pPr fontAlgn="auto">
                <a:spcBef>
                  <a:spcPct val="20000"/>
                </a:spcBef>
                <a:spcAft>
                  <a:spcPts val="0"/>
                </a:spcAft>
                <a:defRPr/>
              </a:pP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p:txBody>
        </p:sp>
        <p:sp>
          <p:nvSpPr>
            <p:cNvPr id="48" name="矩形 47"/>
            <p:cNvSpPr/>
            <p:nvPr/>
          </p:nvSpPr>
          <p:spPr>
            <a:xfrm>
              <a:off x="6428803" y="4715021"/>
              <a:ext cx="1876610" cy="825481"/>
            </a:xfrm>
            <a:prstGeom prst="rect">
              <a:avLst/>
            </a:prstGeom>
            <a:noFill/>
            <a:ln w="19050">
              <a:noFill/>
              <a:prstDash val="sysDot"/>
            </a:ln>
          </p:spPr>
          <p:txBody>
            <a:bodyPr>
              <a:spAutoFit/>
            </a:bodyPr>
            <a:lstStyle/>
            <a:p>
              <a:pPr fontAlgn="auto">
                <a:spcBef>
                  <a:spcPct val="20000"/>
                </a:spcBef>
                <a:spcAft>
                  <a:spcPts val="0"/>
                </a:spcAft>
                <a:defRPr/>
              </a:pP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符合</a:t>
              </a: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现行财政、科技</a:t>
              </a: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政策</a:t>
              </a: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对科研项目预算的</a:t>
              </a: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编报</a:t>
              </a: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要求。</a:t>
              </a: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p:txBody>
        </p:sp>
        <p:sp>
          <p:nvSpPr>
            <p:cNvPr id="49" name="矩形 48"/>
            <p:cNvSpPr/>
            <p:nvPr/>
          </p:nvSpPr>
          <p:spPr>
            <a:xfrm>
              <a:off x="908522" y="4581674"/>
              <a:ext cx="1922652" cy="825481"/>
            </a:xfrm>
            <a:prstGeom prst="rect">
              <a:avLst/>
            </a:prstGeom>
            <a:noFill/>
            <a:ln w="19050">
              <a:noFill/>
              <a:prstDash val="sysDot"/>
            </a:ln>
          </p:spPr>
          <p:txBody>
            <a:bodyPr>
              <a:spAutoFit/>
            </a:bodyPr>
            <a:lstStyle/>
            <a:p>
              <a:pPr fontAlgn="auto">
                <a:spcBef>
                  <a:spcPct val="20000"/>
                </a:spcBef>
                <a:spcAft>
                  <a:spcPts val="0"/>
                </a:spcAft>
                <a:defRPr/>
              </a:pP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结合新的资金管理办法和实际管理需要进行相应</a:t>
              </a: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调整。</a:t>
              </a: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p:txBody>
        </p:sp>
        <p:sp>
          <p:nvSpPr>
            <p:cNvPr id="50" name="文本框 2"/>
            <p:cNvSpPr txBox="1"/>
            <p:nvPr/>
          </p:nvSpPr>
          <p:spPr>
            <a:xfrm>
              <a:off x="864068" y="1909973"/>
              <a:ext cx="1409839" cy="457190"/>
            </a:xfrm>
            <a:prstGeom prst="rect">
              <a:avLst/>
            </a:prstGeom>
            <a:noFill/>
          </p:spPr>
          <p:txBody>
            <a:bodyPr wrap="none">
              <a:spAutoFit/>
            </a:bodyPr>
            <a:lstStyle/>
            <a:p>
              <a:pPr fontAlgn="auto">
                <a:spcBef>
                  <a:spcPts val="0"/>
                </a:spcBef>
                <a:spcAft>
                  <a:spcPts val="0"/>
                </a:spcAft>
                <a:defRPr/>
              </a:pPr>
              <a:r>
                <a:rPr lang="zh-CN" altLang="en-US" sz="2400" b="1" kern="0" dirty="0">
                  <a:solidFill>
                    <a:srgbClr val="E46C0A"/>
                  </a:solidFill>
                  <a:latin typeface="黑体" panose="02010609060101010101" pitchFamily="49" charset="-122"/>
                  <a:ea typeface="黑体" panose="02010609060101010101" pitchFamily="49" charset="-122"/>
                </a:rPr>
                <a:t>简明易懂</a:t>
              </a:r>
            </a:p>
          </p:txBody>
        </p:sp>
        <p:grpSp>
          <p:nvGrpSpPr>
            <p:cNvPr id="71692" name="Group 17"/>
            <p:cNvGrpSpPr>
              <a:grpSpLocks/>
            </p:cNvGrpSpPr>
            <p:nvPr/>
          </p:nvGrpSpPr>
          <p:grpSpPr bwMode="auto">
            <a:xfrm>
              <a:off x="2720373" y="2155950"/>
              <a:ext cx="3519488" cy="3519487"/>
              <a:chOff x="2708" y="1040"/>
              <a:chExt cx="2712" cy="2712"/>
            </a:xfrm>
          </p:grpSpPr>
          <p:sp>
            <p:nvSpPr>
              <p:cNvPr id="74" name="Oval 18"/>
              <p:cNvSpPr>
                <a:spLocks noChangeArrowheads="1"/>
              </p:cNvSpPr>
              <p:nvPr/>
            </p:nvSpPr>
            <p:spPr bwMode="gray">
              <a:xfrm>
                <a:off x="2708" y="1040"/>
                <a:ext cx="2712" cy="2712"/>
              </a:xfrm>
              <a:prstGeom prst="ellipse">
                <a:avLst/>
              </a:prstGeom>
              <a:solidFill>
                <a:srgbClr val="000000"/>
              </a:solidFill>
              <a:ln w="9525">
                <a:noFill/>
                <a:round/>
                <a:headEnd/>
                <a:tailEnd/>
              </a:ln>
            </p:spPr>
            <p:txBody>
              <a:bodyPr/>
              <a:lstStyle/>
              <a:p>
                <a:pPr fontAlgn="auto">
                  <a:spcBef>
                    <a:spcPts val="0"/>
                  </a:spcBef>
                  <a:spcAft>
                    <a:spcPts val="0"/>
                  </a:spcAft>
                  <a:defRPr/>
                </a:pPr>
                <a:endParaRPr lang="zh-CN" altLang="zh-CN" kern="0">
                  <a:solidFill>
                    <a:sysClr val="windowText" lastClr="000000"/>
                  </a:solidFill>
                  <a:latin typeface="+mn-lt"/>
                </a:endParaRPr>
              </a:p>
            </p:txBody>
          </p:sp>
          <p:sp>
            <p:nvSpPr>
              <p:cNvPr id="75" name="Oval 19"/>
              <p:cNvSpPr>
                <a:spLocks noChangeArrowheads="1"/>
              </p:cNvSpPr>
              <p:nvPr/>
            </p:nvSpPr>
            <p:spPr bwMode="gray">
              <a:xfrm>
                <a:off x="2743" y="1076"/>
                <a:ext cx="2641" cy="2641"/>
              </a:xfrm>
              <a:prstGeom prst="ellipse">
                <a:avLst/>
              </a:prstGeom>
              <a:gradFill rotWithShape="1">
                <a:gsLst>
                  <a:gs pos="0">
                    <a:srgbClr val="FFFFFF"/>
                  </a:gs>
                  <a:gs pos="100000">
                    <a:srgbClr val="EAEAEA"/>
                  </a:gs>
                </a:gsLst>
                <a:lin ang="2700000" scaled="1"/>
              </a:gradFill>
              <a:ln w="9525">
                <a:noFill/>
                <a:round/>
                <a:headEnd/>
                <a:tailEnd/>
              </a:ln>
            </p:spPr>
            <p:txBody>
              <a:bodyPr/>
              <a:lstStyle/>
              <a:p>
                <a:pPr fontAlgn="auto">
                  <a:spcBef>
                    <a:spcPts val="0"/>
                  </a:spcBef>
                  <a:spcAft>
                    <a:spcPts val="0"/>
                  </a:spcAft>
                  <a:defRPr/>
                </a:pPr>
                <a:endParaRPr lang="zh-CN" altLang="zh-CN" kern="0">
                  <a:solidFill>
                    <a:sysClr val="windowText" lastClr="000000"/>
                  </a:solidFill>
                  <a:latin typeface="+mn-lt"/>
                </a:endParaRPr>
              </a:p>
            </p:txBody>
          </p:sp>
          <p:sp>
            <p:nvSpPr>
              <p:cNvPr id="76" name="Oval 20"/>
              <p:cNvSpPr>
                <a:spLocks noChangeArrowheads="1"/>
              </p:cNvSpPr>
              <p:nvPr/>
            </p:nvSpPr>
            <p:spPr bwMode="gray">
              <a:xfrm>
                <a:off x="2971" y="1303"/>
                <a:ext cx="2186" cy="2186"/>
              </a:xfrm>
              <a:prstGeom prst="ellipse">
                <a:avLst/>
              </a:prstGeom>
              <a:gradFill rotWithShape="1">
                <a:gsLst>
                  <a:gs pos="0">
                    <a:srgbClr val="4D4D4D"/>
                  </a:gs>
                  <a:gs pos="100000">
                    <a:srgbClr val="242424"/>
                  </a:gs>
                </a:gsLst>
                <a:lin ang="2700000" scaled="1"/>
              </a:gradFill>
              <a:ln w="9525">
                <a:noFill/>
                <a:round/>
                <a:headEnd/>
                <a:tailEnd/>
              </a:ln>
            </p:spPr>
            <p:txBody>
              <a:bodyPr wrap="none" anchor="ctr"/>
              <a:lstStyle/>
              <a:p>
                <a:pPr fontAlgn="auto">
                  <a:spcBef>
                    <a:spcPts val="0"/>
                  </a:spcBef>
                  <a:spcAft>
                    <a:spcPts val="0"/>
                  </a:spcAft>
                  <a:defRPr/>
                </a:pPr>
                <a:endParaRPr lang="zh-CN" altLang="zh-CN" kern="0">
                  <a:solidFill>
                    <a:sysClr val="windowText" lastClr="000000"/>
                  </a:solidFill>
                  <a:latin typeface="+mn-lt"/>
                </a:endParaRPr>
              </a:p>
            </p:txBody>
          </p:sp>
          <p:sp>
            <p:nvSpPr>
              <p:cNvPr id="77" name="Oval 21"/>
              <p:cNvSpPr>
                <a:spLocks noChangeArrowheads="1"/>
              </p:cNvSpPr>
              <p:nvPr/>
            </p:nvSpPr>
            <p:spPr bwMode="gray">
              <a:xfrm>
                <a:off x="3198" y="1531"/>
                <a:ext cx="1731" cy="1731"/>
              </a:xfrm>
              <a:prstGeom prst="ellipse">
                <a:avLst/>
              </a:prstGeom>
              <a:gradFill rotWithShape="1">
                <a:gsLst>
                  <a:gs pos="0">
                    <a:srgbClr val="FFFFFF"/>
                  </a:gs>
                  <a:gs pos="100000">
                    <a:srgbClr val="EAEAEA"/>
                  </a:gs>
                </a:gsLst>
                <a:lin ang="2700000" scaled="1"/>
              </a:gradFill>
              <a:ln w="9525">
                <a:noFill/>
                <a:round/>
                <a:headEnd/>
                <a:tailEnd/>
              </a:ln>
            </p:spPr>
            <p:txBody>
              <a:bodyPr/>
              <a:lstStyle/>
              <a:p>
                <a:pPr fontAlgn="auto">
                  <a:spcBef>
                    <a:spcPts val="0"/>
                  </a:spcBef>
                  <a:spcAft>
                    <a:spcPts val="0"/>
                  </a:spcAft>
                  <a:defRPr/>
                </a:pPr>
                <a:endParaRPr lang="zh-CN" altLang="zh-CN" kern="0">
                  <a:solidFill>
                    <a:sysClr val="windowText" lastClr="000000"/>
                  </a:solidFill>
                  <a:latin typeface="+mn-lt"/>
                </a:endParaRPr>
              </a:p>
            </p:txBody>
          </p:sp>
          <p:sp>
            <p:nvSpPr>
              <p:cNvPr id="78" name="Oval 22"/>
              <p:cNvSpPr>
                <a:spLocks noChangeArrowheads="1"/>
              </p:cNvSpPr>
              <p:nvPr/>
            </p:nvSpPr>
            <p:spPr bwMode="gray">
              <a:xfrm>
                <a:off x="3420" y="1752"/>
                <a:ext cx="1286" cy="1288"/>
              </a:xfrm>
              <a:prstGeom prst="ellipse">
                <a:avLst/>
              </a:prstGeom>
              <a:gradFill rotWithShape="1">
                <a:gsLst>
                  <a:gs pos="0">
                    <a:srgbClr val="4D4D4D"/>
                  </a:gs>
                  <a:gs pos="100000">
                    <a:srgbClr val="242424"/>
                  </a:gs>
                </a:gsLst>
                <a:lin ang="2700000" scaled="1"/>
              </a:gradFill>
              <a:ln w="9525">
                <a:noFill/>
                <a:round/>
                <a:headEnd/>
                <a:tailEnd/>
              </a:ln>
            </p:spPr>
            <p:txBody>
              <a:bodyPr/>
              <a:lstStyle/>
              <a:p>
                <a:pPr fontAlgn="auto">
                  <a:spcBef>
                    <a:spcPts val="0"/>
                  </a:spcBef>
                  <a:spcAft>
                    <a:spcPts val="0"/>
                  </a:spcAft>
                  <a:defRPr/>
                </a:pPr>
                <a:endParaRPr lang="zh-CN" altLang="zh-CN" kern="0">
                  <a:solidFill>
                    <a:sysClr val="windowText" lastClr="000000"/>
                  </a:solidFill>
                  <a:latin typeface="+mn-lt"/>
                </a:endParaRPr>
              </a:p>
            </p:txBody>
          </p:sp>
          <p:sp>
            <p:nvSpPr>
              <p:cNvPr id="79" name="Oval 23"/>
              <p:cNvSpPr>
                <a:spLocks noChangeArrowheads="1"/>
              </p:cNvSpPr>
              <p:nvPr/>
            </p:nvSpPr>
            <p:spPr bwMode="gray">
              <a:xfrm>
                <a:off x="3606" y="1935"/>
                <a:ext cx="920" cy="921"/>
              </a:xfrm>
              <a:prstGeom prst="ellipse">
                <a:avLst/>
              </a:prstGeom>
              <a:gradFill rotWithShape="1">
                <a:gsLst>
                  <a:gs pos="0">
                    <a:srgbClr val="FFFFFF"/>
                  </a:gs>
                  <a:gs pos="100000">
                    <a:srgbClr val="EAEAEA"/>
                  </a:gs>
                </a:gsLst>
                <a:lin ang="2700000" scaled="1"/>
              </a:gradFill>
              <a:ln w="9525">
                <a:noFill/>
                <a:round/>
                <a:headEnd/>
                <a:tailEnd/>
              </a:ln>
            </p:spPr>
            <p:txBody>
              <a:bodyPr/>
              <a:lstStyle/>
              <a:p>
                <a:pPr fontAlgn="auto">
                  <a:spcBef>
                    <a:spcPts val="0"/>
                  </a:spcBef>
                  <a:spcAft>
                    <a:spcPts val="0"/>
                  </a:spcAft>
                  <a:defRPr/>
                </a:pPr>
                <a:endParaRPr lang="zh-CN" altLang="zh-CN" kern="0">
                  <a:solidFill>
                    <a:sysClr val="windowText" lastClr="000000"/>
                  </a:solidFill>
                  <a:latin typeface="+mn-lt"/>
                </a:endParaRPr>
              </a:p>
            </p:txBody>
          </p:sp>
          <p:sp>
            <p:nvSpPr>
              <p:cNvPr id="80" name="Oval 24"/>
              <p:cNvSpPr>
                <a:spLocks noChangeArrowheads="1"/>
              </p:cNvSpPr>
              <p:nvPr/>
            </p:nvSpPr>
            <p:spPr bwMode="gray">
              <a:xfrm>
                <a:off x="3787" y="2117"/>
                <a:ext cx="558" cy="559"/>
              </a:xfrm>
              <a:prstGeom prst="ellipse">
                <a:avLst/>
              </a:prstGeom>
              <a:gradFill rotWithShape="1">
                <a:gsLst>
                  <a:gs pos="0">
                    <a:srgbClr val="4D4D4D"/>
                  </a:gs>
                  <a:gs pos="100000">
                    <a:srgbClr val="242424"/>
                  </a:gs>
                </a:gsLst>
                <a:lin ang="2700000" scaled="1"/>
              </a:gradFill>
              <a:ln w="9525">
                <a:noFill/>
                <a:round/>
                <a:headEnd/>
                <a:tailEnd/>
              </a:ln>
            </p:spPr>
            <p:txBody>
              <a:bodyPr/>
              <a:lstStyle/>
              <a:p>
                <a:pPr fontAlgn="auto">
                  <a:spcBef>
                    <a:spcPts val="0"/>
                  </a:spcBef>
                  <a:spcAft>
                    <a:spcPts val="0"/>
                  </a:spcAft>
                  <a:defRPr/>
                </a:pPr>
                <a:endParaRPr lang="zh-CN" altLang="zh-CN" kern="0">
                  <a:solidFill>
                    <a:sysClr val="windowText" lastClr="000000"/>
                  </a:solidFill>
                  <a:latin typeface="+mn-lt"/>
                </a:endParaRPr>
              </a:p>
            </p:txBody>
          </p:sp>
        </p:grpSp>
        <p:grpSp>
          <p:nvGrpSpPr>
            <p:cNvPr id="71693" name="Group 56"/>
            <p:cNvGrpSpPr>
              <a:grpSpLocks/>
            </p:cNvGrpSpPr>
            <p:nvPr/>
          </p:nvGrpSpPr>
          <p:grpSpPr bwMode="auto">
            <a:xfrm rot="-1591637">
              <a:off x="4295166" y="2635558"/>
              <a:ext cx="1841500" cy="1308100"/>
              <a:chOff x="3312" y="1366"/>
              <a:chExt cx="1160" cy="824"/>
            </a:xfrm>
          </p:grpSpPr>
          <p:sp>
            <p:nvSpPr>
              <p:cNvPr id="60" name="Freeform 57"/>
              <p:cNvSpPr>
                <a:spLocks/>
              </p:cNvSpPr>
              <p:nvPr/>
            </p:nvSpPr>
            <p:spPr bwMode="gray">
              <a:xfrm rot="2289800">
                <a:off x="3312" y="1868"/>
                <a:ext cx="82" cy="90"/>
              </a:xfrm>
              <a:custGeom>
                <a:avLst/>
                <a:gdLst>
                  <a:gd name="T0" fmla="*/ 1 w 62"/>
                  <a:gd name="T1" fmla="*/ 1956 h 68"/>
                  <a:gd name="T2" fmla="*/ 1688 w 62"/>
                  <a:gd name="T3" fmla="*/ 465 h 68"/>
                  <a:gd name="T4" fmla="*/ 1772 w 62"/>
                  <a:gd name="T5" fmla="*/ 379 h 68"/>
                  <a:gd name="T6" fmla="*/ 1539 w 62"/>
                  <a:gd name="T7" fmla="*/ 0 h 68"/>
                  <a:gd name="T8" fmla="*/ 1491 w 62"/>
                  <a:gd name="T9" fmla="*/ 86 h 68"/>
                  <a:gd name="T10" fmla="*/ 0 w 62"/>
                  <a:gd name="T11" fmla="*/ 1943 h 68"/>
                  <a:gd name="T12" fmla="*/ 1 w 62"/>
                  <a:gd name="T13" fmla="*/ 1956 h 68"/>
                  <a:gd name="T14" fmla="*/ 0 60000 65536"/>
                  <a:gd name="T15" fmla="*/ 0 60000 65536"/>
                  <a:gd name="T16" fmla="*/ 0 60000 65536"/>
                  <a:gd name="T17" fmla="*/ 0 60000 65536"/>
                  <a:gd name="T18" fmla="*/ 0 60000 65536"/>
                  <a:gd name="T19" fmla="*/ 0 60000 65536"/>
                  <a:gd name="T20" fmla="*/ 0 60000 65536"/>
                  <a:gd name="T21" fmla="*/ 0 w 62"/>
                  <a:gd name="T22" fmla="*/ 0 h 68"/>
                  <a:gd name="T23" fmla="*/ 62 w 6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68">
                    <a:moveTo>
                      <a:pt x="1" y="68"/>
                    </a:moveTo>
                    <a:cubicBezTo>
                      <a:pt x="59" y="16"/>
                      <a:pt x="59" y="16"/>
                      <a:pt x="59" y="16"/>
                    </a:cubicBezTo>
                    <a:cubicBezTo>
                      <a:pt x="62" y="13"/>
                      <a:pt x="62" y="13"/>
                      <a:pt x="62" y="13"/>
                    </a:cubicBezTo>
                    <a:cubicBezTo>
                      <a:pt x="62" y="13"/>
                      <a:pt x="58" y="4"/>
                      <a:pt x="54" y="0"/>
                    </a:cubicBezTo>
                    <a:cubicBezTo>
                      <a:pt x="52" y="3"/>
                      <a:pt x="52" y="3"/>
                      <a:pt x="52" y="3"/>
                    </a:cubicBezTo>
                    <a:cubicBezTo>
                      <a:pt x="0" y="67"/>
                      <a:pt x="0" y="67"/>
                      <a:pt x="0" y="67"/>
                    </a:cubicBezTo>
                    <a:lnTo>
                      <a:pt x="1" y="68"/>
                    </a:lnTo>
                    <a:close/>
                  </a:path>
                </a:pathLst>
              </a:custGeom>
              <a:gradFill rotWithShape="1">
                <a:gsLst>
                  <a:gs pos="0">
                    <a:srgbClr val="DBB721"/>
                  </a:gs>
                  <a:gs pos="100000">
                    <a:srgbClr val="65550F"/>
                  </a:gs>
                </a:gsLst>
                <a:lin ang="27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61" name="Freeform 58"/>
              <p:cNvSpPr>
                <a:spLocks/>
              </p:cNvSpPr>
              <p:nvPr/>
            </p:nvSpPr>
            <p:spPr bwMode="gray">
              <a:xfrm rot="2289800">
                <a:off x="3486" y="1529"/>
                <a:ext cx="484" cy="603"/>
              </a:xfrm>
              <a:custGeom>
                <a:avLst/>
                <a:gdLst>
                  <a:gd name="T0" fmla="*/ 1737 w 365"/>
                  <a:gd name="T1" fmla="*/ 9172 h 456"/>
                  <a:gd name="T2" fmla="*/ 4583 w 365"/>
                  <a:gd name="T3" fmla="*/ 6054 h 456"/>
                  <a:gd name="T4" fmla="*/ 10111 w 365"/>
                  <a:gd name="T5" fmla="*/ 1214 h 456"/>
                  <a:gd name="T6" fmla="*/ 10111 w 365"/>
                  <a:gd name="T7" fmla="*/ 2469 h 456"/>
                  <a:gd name="T8" fmla="*/ 6503 w 365"/>
                  <a:gd name="T9" fmla="*/ 7899 h 456"/>
                  <a:gd name="T10" fmla="*/ 3755 w 365"/>
                  <a:gd name="T11" fmla="*/ 10925 h 456"/>
                  <a:gd name="T12" fmla="*/ 1154 w 365"/>
                  <a:gd name="T13" fmla="*/ 12883 h 456"/>
                  <a:gd name="T14" fmla="*/ 0 w 365"/>
                  <a:gd name="T15" fmla="*/ 11778 h 456"/>
                  <a:gd name="T16" fmla="*/ 1737 w 365"/>
                  <a:gd name="T17" fmla="*/ 9172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59" y="321"/>
                    </a:moveTo>
                    <a:cubicBezTo>
                      <a:pt x="155" y="212"/>
                      <a:pt x="155" y="212"/>
                      <a:pt x="155" y="212"/>
                    </a:cubicBezTo>
                    <a:cubicBezTo>
                      <a:pt x="342" y="42"/>
                      <a:pt x="342" y="42"/>
                      <a:pt x="342" y="42"/>
                    </a:cubicBezTo>
                    <a:cubicBezTo>
                      <a:pt x="342" y="42"/>
                      <a:pt x="365" y="0"/>
                      <a:pt x="342" y="86"/>
                    </a:cubicBezTo>
                    <a:cubicBezTo>
                      <a:pt x="220" y="276"/>
                      <a:pt x="220" y="276"/>
                      <a:pt x="220" y="276"/>
                    </a:cubicBezTo>
                    <a:cubicBezTo>
                      <a:pt x="127" y="382"/>
                      <a:pt x="127" y="382"/>
                      <a:pt x="127" y="382"/>
                    </a:cubicBezTo>
                    <a:cubicBezTo>
                      <a:pt x="39" y="451"/>
                      <a:pt x="39" y="451"/>
                      <a:pt x="39" y="451"/>
                    </a:cubicBezTo>
                    <a:cubicBezTo>
                      <a:pt x="39" y="451"/>
                      <a:pt x="0" y="456"/>
                      <a:pt x="0" y="412"/>
                    </a:cubicBezTo>
                    <a:lnTo>
                      <a:pt x="59" y="321"/>
                    </a:lnTo>
                    <a:close/>
                  </a:path>
                </a:pathLst>
              </a:custGeom>
              <a:gradFill rotWithShape="1">
                <a:gsLst>
                  <a:gs pos="0">
                    <a:srgbClr val="002D52"/>
                  </a:gs>
                  <a:gs pos="50000">
                    <a:srgbClr val="0061B2"/>
                  </a:gs>
                  <a:gs pos="100000">
                    <a:srgbClr val="002D52"/>
                  </a:gs>
                </a:gsLst>
                <a:lin ang="2700000" scaled="1"/>
              </a:gradFill>
              <a:ln w="9525">
                <a:solidFill>
                  <a:srgbClr val="DBDBDB"/>
                </a:solidFill>
                <a:round/>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62" name="Freeform 59"/>
              <p:cNvSpPr>
                <a:spLocks/>
              </p:cNvSpPr>
              <p:nvPr/>
            </p:nvSpPr>
            <p:spPr bwMode="gray">
              <a:xfrm rot="2289800">
                <a:off x="3377" y="1829"/>
                <a:ext cx="142" cy="149"/>
              </a:xfrm>
              <a:custGeom>
                <a:avLst/>
                <a:gdLst>
                  <a:gd name="T0" fmla="*/ 1549 w 106"/>
                  <a:gd name="T1" fmla="*/ 0 h 113"/>
                  <a:gd name="T2" fmla="*/ 2173 w 106"/>
                  <a:gd name="T3" fmla="*/ 1137 h 113"/>
                  <a:gd name="T4" fmla="*/ 3553 w 106"/>
                  <a:gd name="T5" fmla="*/ 1549 h 113"/>
                  <a:gd name="T6" fmla="*/ 1395 w 106"/>
                  <a:gd name="T7" fmla="*/ 2942 h 113"/>
                  <a:gd name="T8" fmla="*/ 91 w 106"/>
                  <a:gd name="T9" fmla="*/ 1849 h 113"/>
                  <a:gd name="T10" fmla="*/ 1549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46" y="0"/>
                    </a:moveTo>
                    <a:cubicBezTo>
                      <a:pt x="46" y="0"/>
                      <a:pt x="44" y="20"/>
                      <a:pt x="65" y="41"/>
                    </a:cubicBezTo>
                    <a:cubicBezTo>
                      <a:pt x="89" y="63"/>
                      <a:pt x="106" y="56"/>
                      <a:pt x="106" y="56"/>
                    </a:cubicBezTo>
                    <a:cubicBezTo>
                      <a:pt x="42" y="106"/>
                      <a:pt x="42" y="106"/>
                      <a:pt x="42" y="106"/>
                    </a:cubicBezTo>
                    <a:cubicBezTo>
                      <a:pt x="42" y="106"/>
                      <a:pt x="0" y="113"/>
                      <a:pt x="3" y="67"/>
                    </a:cubicBezTo>
                    <a:lnTo>
                      <a:pt x="46" y="0"/>
                    </a:lnTo>
                    <a:close/>
                  </a:path>
                </a:pathLst>
              </a:custGeom>
              <a:gradFill rotWithShape="1">
                <a:gsLst>
                  <a:gs pos="0">
                    <a:srgbClr val="F7C800"/>
                  </a:gs>
                  <a:gs pos="100000">
                    <a:srgbClr val="725D00"/>
                  </a:gs>
                </a:gsLst>
                <a:lin ang="27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63" name="Freeform 60"/>
              <p:cNvSpPr>
                <a:spLocks/>
              </p:cNvSpPr>
              <p:nvPr/>
            </p:nvSpPr>
            <p:spPr bwMode="gray">
              <a:xfrm rot="2289800">
                <a:off x="3807" y="1668"/>
                <a:ext cx="665" cy="507"/>
              </a:xfrm>
              <a:custGeom>
                <a:avLst/>
                <a:gdLst>
                  <a:gd name="T0" fmla="*/ 8960 w 501"/>
                  <a:gd name="T1" fmla="*/ 0 h 383"/>
                  <a:gd name="T2" fmla="*/ 14173 w 501"/>
                  <a:gd name="T3" fmla="*/ 1432 h 383"/>
                  <a:gd name="T4" fmla="*/ 2087 w 501"/>
                  <a:gd name="T5" fmla="*/ 11072 h 383"/>
                  <a:gd name="T6" fmla="*/ 0 w 501"/>
                  <a:gd name="T7" fmla="*/ 9179 h 383"/>
                  <a:gd name="T8" fmla="*/ 8960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300" y="0"/>
                    </a:moveTo>
                    <a:cubicBezTo>
                      <a:pt x="300" y="0"/>
                      <a:pt x="465" y="6"/>
                      <a:pt x="474" y="50"/>
                    </a:cubicBezTo>
                    <a:cubicBezTo>
                      <a:pt x="501" y="179"/>
                      <a:pt x="70" y="383"/>
                      <a:pt x="70" y="383"/>
                    </a:cubicBezTo>
                    <a:cubicBezTo>
                      <a:pt x="0" y="317"/>
                      <a:pt x="0" y="317"/>
                      <a:pt x="0" y="317"/>
                    </a:cubicBezTo>
                    <a:lnTo>
                      <a:pt x="300" y="0"/>
                    </a:lnTo>
                    <a:close/>
                  </a:path>
                </a:pathLst>
              </a:custGeom>
              <a:gradFill rotWithShape="1">
                <a:gsLst>
                  <a:gs pos="0">
                    <a:srgbClr val="003C6E"/>
                  </a:gs>
                  <a:gs pos="100000">
                    <a:srgbClr val="0082EE"/>
                  </a:gs>
                </a:gsLst>
                <a:lin ang="0" scaled="1"/>
              </a:gradFill>
              <a:ln w="9525">
                <a:solidFill>
                  <a:srgbClr val="DBDBDB"/>
                </a:solidFill>
                <a:round/>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64" name="Freeform 61"/>
              <p:cNvSpPr>
                <a:spLocks/>
              </p:cNvSpPr>
              <p:nvPr/>
            </p:nvSpPr>
            <p:spPr bwMode="gray">
              <a:xfrm rot="2289800">
                <a:off x="3833" y="1365"/>
                <a:ext cx="507" cy="639"/>
              </a:xfrm>
              <a:custGeom>
                <a:avLst/>
                <a:gdLst>
                  <a:gd name="T0" fmla="*/ 7567 w 383"/>
                  <a:gd name="T1" fmla="*/ 199 h 482"/>
                  <a:gd name="T2" fmla="*/ 11072 w 383"/>
                  <a:gd name="T3" fmla="*/ 4863 h 482"/>
                  <a:gd name="T4" fmla="*/ 2408 w 383"/>
                  <a:gd name="T5" fmla="*/ 14206 h 482"/>
                  <a:gd name="T6" fmla="*/ 0 w 383"/>
                  <a:gd name="T7" fmla="*/ 9951 h 482"/>
                  <a:gd name="T8" fmla="*/ 7567 w 383"/>
                  <a:gd name="T9" fmla="*/ 199 h 482"/>
                  <a:gd name="T10" fmla="*/ 0 60000 65536"/>
                  <a:gd name="T11" fmla="*/ 0 60000 65536"/>
                  <a:gd name="T12" fmla="*/ 0 60000 65536"/>
                  <a:gd name="T13" fmla="*/ 0 60000 65536"/>
                  <a:gd name="T14" fmla="*/ 0 60000 65536"/>
                  <a:gd name="T15" fmla="*/ 0 w 383"/>
                  <a:gd name="T16" fmla="*/ 0 h 482"/>
                  <a:gd name="T17" fmla="*/ 383 w 383"/>
                  <a:gd name="T18" fmla="*/ 482 h 482"/>
                </a:gdLst>
                <a:ahLst/>
                <a:cxnLst>
                  <a:cxn ang="T10">
                    <a:pos x="T0" y="T1"/>
                  </a:cxn>
                  <a:cxn ang="T11">
                    <a:pos x="T2" y="T3"/>
                  </a:cxn>
                  <a:cxn ang="T12">
                    <a:pos x="T4" y="T5"/>
                  </a:cxn>
                  <a:cxn ang="T13">
                    <a:pos x="T6" y="T7"/>
                  </a:cxn>
                  <a:cxn ang="T14">
                    <a:pos x="T8" y="T9"/>
                  </a:cxn>
                </a:cxnLst>
                <a:rect l="T15" t="T16" r="T17" b="T18"/>
                <a:pathLst>
                  <a:path w="383" h="482">
                    <a:moveTo>
                      <a:pt x="261" y="6"/>
                    </a:moveTo>
                    <a:cubicBezTo>
                      <a:pt x="334" y="9"/>
                      <a:pt x="383" y="165"/>
                      <a:pt x="383" y="165"/>
                    </a:cubicBezTo>
                    <a:cubicBezTo>
                      <a:pt x="83" y="482"/>
                      <a:pt x="83" y="482"/>
                      <a:pt x="83" y="482"/>
                    </a:cubicBezTo>
                    <a:cubicBezTo>
                      <a:pt x="0" y="338"/>
                      <a:pt x="0" y="338"/>
                      <a:pt x="0" y="338"/>
                    </a:cubicBezTo>
                    <a:cubicBezTo>
                      <a:pt x="0" y="338"/>
                      <a:pt x="134" y="0"/>
                      <a:pt x="261" y="6"/>
                    </a:cubicBezTo>
                    <a:close/>
                  </a:path>
                </a:pathLst>
              </a:custGeom>
              <a:solidFill>
                <a:srgbClr val="0082EE"/>
              </a:solidFill>
              <a:ln w="9525">
                <a:solidFill>
                  <a:srgbClr val="DBDBDB"/>
                </a:solidFill>
                <a:round/>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65" name="Freeform 62"/>
              <p:cNvSpPr>
                <a:spLocks/>
              </p:cNvSpPr>
              <p:nvPr/>
            </p:nvSpPr>
            <p:spPr bwMode="gray">
              <a:xfrm rot="2289800">
                <a:off x="3801" y="1573"/>
                <a:ext cx="398" cy="616"/>
              </a:xfrm>
              <a:custGeom>
                <a:avLst/>
                <a:gdLst>
                  <a:gd name="T0" fmla="*/ 8907 w 300"/>
                  <a:gd name="T1" fmla="*/ 0 h 466"/>
                  <a:gd name="T2" fmla="*/ 7748 w 300"/>
                  <a:gd name="T3" fmla="*/ 7959 h 466"/>
                  <a:gd name="T4" fmla="*/ 917 w 300"/>
                  <a:gd name="T5" fmla="*/ 13259 h 466"/>
                  <a:gd name="T6" fmla="*/ 0 w 300"/>
                  <a:gd name="T7" fmla="*/ 9028 h 466"/>
                  <a:gd name="T8" fmla="*/ 8907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300" y="0"/>
                    </a:moveTo>
                    <a:cubicBezTo>
                      <a:pt x="300" y="0"/>
                      <a:pt x="295" y="219"/>
                      <a:pt x="260" y="280"/>
                    </a:cubicBezTo>
                    <a:cubicBezTo>
                      <a:pt x="223" y="344"/>
                      <a:pt x="31" y="466"/>
                      <a:pt x="31" y="466"/>
                    </a:cubicBezTo>
                    <a:cubicBezTo>
                      <a:pt x="0" y="317"/>
                      <a:pt x="0" y="317"/>
                      <a:pt x="0" y="317"/>
                    </a:cubicBezTo>
                    <a:lnTo>
                      <a:pt x="300" y="0"/>
                    </a:lnTo>
                    <a:close/>
                  </a:path>
                </a:pathLst>
              </a:custGeom>
              <a:gradFill rotWithShape="1">
                <a:gsLst>
                  <a:gs pos="0">
                    <a:srgbClr val="002D52"/>
                  </a:gs>
                  <a:gs pos="100000">
                    <a:srgbClr val="0061B2"/>
                  </a:gs>
                </a:gsLst>
                <a:lin ang="54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66" name="Freeform 63"/>
              <p:cNvSpPr>
                <a:spLocks/>
              </p:cNvSpPr>
              <p:nvPr/>
            </p:nvSpPr>
            <p:spPr bwMode="gray">
              <a:xfrm rot="2289800">
                <a:off x="3719" y="1495"/>
                <a:ext cx="576" cy="469"/>
              </a:xfrm>
              <a:custGeom>
                <a:avLst/>
                <a:gdLst>
                  <a:gd name="T0" fmla="*/ 12635 w 435"/>
                  <a:gd name="T1" fmla="*/ 1081 h 354"/>
                  <a:gd name="T2" fmla="*/ 4543 w 435"/>
                  <a:gd name="T3" fmla="*/ 1016 h 354"/>
                  <a:gd name="T4" fmla="*/ 0 w 435"/>
                  <a:gd name="T5" fmla="*/ 8760 h 354"/>
                  <a:gd name="T6" fmla="*/ 3934 w 435"/>
                  <a:gd name="T7" fmla="*/ 10343 h 354"/>
                  <a:gd name="T8" fmla="*/ 12635 w 435"/>
                  <a:gd name="T9" fmla="*/ 1081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435" y="37"/>
                    </a:moveTo>
                    <a:cubicBezTo>
                      <a:pt x="435" y="37"/>
                      <a:pt x="216" y="0"/>
                      <a:pt x="156" y="35"/>
                    </a:cubicBezTo>
                    <a:cubicBezTo>
                      <a:pt x="89" y="73"/>
                      <a:pt x="0" y="300"/>
                      <a:pt x="0" y="300"/>
                    </a:cubicBezTo>
                    <a:cubicBezTo>
                      <a:pt x="135" y="354"/>
                      <a:pt x="135" y="354"/>
                      <a:pt x="135" y="354"/>
                    </a:cubicBezTo>
                    <a:lnTo>
                      <a:pt x="435" y="37"/>
                    </a:lnTo>
                    <a:close/>
                  </a:path>
                </a:pathLst>
              </a:custGeom>
              <a:gradFill rotWithShape="1">
                <a:gsLst>
                  <a:gs pos="0">
                    <a:srgbClr val="0082EE"/>
                  </a:gs>
                  <a:gs pos="100000">
                    <a:srgbClr val="003C6E"/>
                  </a:gs>
                </a:gsLst>
                <a:lin ang="0" scaled="1"/>
              </a:gradFill>
              <a:ln w="9525">
                <a:solidFill>
                  <a:srgbClr val="DBDBDB"/>
                </a:solidFill>
                <a:round/>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grpSp>
            <p:nvGrpSpPr>
              <p:cNvPr id="71708" name="Group 64"/>
              <p:cNvGrpSpPr>
                <a:grpSpLocks/>
              </p:cNvGrpSpPr>
              <p:nvPr/>
            </p:nvGrpSpPr>
            <p:grpSpPr bwMode="auto">
              <a:xfrm rot="2289800">
                <a:off x="3348" y="1809"/>
                <a:ext cx="124" cy="126"/>
                <a:chOff x="3039" y="2164"/>
                <a:chExt cx="123" cy="123"/>
              </a:xfrm>
            </p:grpSpPr>
            <p:sp>
              <p:nvSpPr>
                <p:cNvPr id="68" name="Freeform 65"/>
                <p:cNvSpPr>
                  <a:spLocks/>
                </p:cNvSpPr>
                <p:nvPr/>
              </p:nvSpPr>
              <p:spPr bwMode="gray">
                <a:xfrm>
                  <a:off x="3071" y="2176"/>
                  <a:ext cx="77" cy="71"/>
                </a:xfrm>
                <a:custGeom>
                  <a:avLst/>
                  <a:gdLst>
                    <a:gd name="T0" fmla="*/ 59 w 60"/>
                    <a:gd name="T1" fmla="*/ 0 h 55"/>
                    <a:gd name="T2" fmla="*/ 372 w 60"/>
                    <a:gd name="T3" fmla="*/ 878 h 55"/>
                    <a:gd name="T4" fmla="*/ 1196 w 60"/>
                    <a:gd name="T5" fmla="*/ 1070 h 55"/>
                    <a:gd name="T6" fmla="*/ 343 w 60"/>
                    <a:gd name="T7" fmla="*/ 897 h 55"/>
                    <a:gd name="T8" fmla="*/ 59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3" y="0"/>
                      </a:moveTo>
                      <a:cubicBezTo>
                        <a:pt x="2" y="15"/>
                        <a:pt x="7" y="31"/>
                        <a:pt x="19" y="41"/>
                      </a:cubicBezTo>
                      <a:cubicBezTo>
                        <a:pt x="30" y="51"/>
                        <a:pt x="46" y="53"/>
                        <a:pt x="60" y="50"/>
                      </a:cubicBezTo>
                      <a:cubicBezTo>
                        <a:pt x="46" y="55"/>
                        <a:pt x="29" y="53"/>
                        <a:pt x="17" y="42"/>
                      </a:cubicBezTo>
                      <a:cubicBezTo>
                        <a:pt x="5" y="32"/>
                        <a:pt x="0" y="16"/>
                        <a:pt x="3" y="0"/>
                      </a:cubicBezTo>
                      <a:close/>
                    </a:path>
                  </a:pathLst>
                </a:custGeom>
                <a:gradFill rotWithShape="1">
                  <a:gsLst>
                    <a:gs pos="0">
                      <a:srgbClr val="002D52"/>
                    </a:gs>
                    <a:gs pos="50000">
                      <a:srgbClr val="0061B2"/>
                    </a:gs>
                    <a:gs pos="100000">
                      <a:srgbClr val="002D52"/>
                    </a:gs>
                  </a:gsLst>
                  <a:lin ang="27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69" name="Freeform 66"/>
                <p:cNvSpPr>
                  <a:spLocks/>
                </p:cNvSpPr>
                <p:nvPr/>
              </p:nvSpPr>
              <p:spPr bwMode="gray">
                <a:xfrm>
                  <a:off x="3079" y="2163"/>
                  <a:ext cx="81" cy="75"/>
                </a:xfrm>
                <a:custGeom>
                  <a:avLst/>
                  <a:gdLst>
                    <a:gd name="T0" fmla="*/ 59 w 63"/>
                    <a:gd name="T1" fmla="*/ 0 h 58"/>
                    <a:gd name="T2" fmla="*/ 401 w 63"/>
                    <a:gd name="T3" fmla="*/ 936 h 58"/>
                    <a:gd name="T4" fmla="*/ 1281 w 63"/>
                    <a:gd name="T5" fmla="*/ 1170 h 58"/>
                    <a:gd name="T6" fmla="*/ 370 w 63"/>
                    <a:gd name="T7" fmla="*/ 975 h 58"/>
                    <a:gd name="T8" fmla="*/ 59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3" y="0"/>
                      </a:moveTo>
                      <a:cubicBezTo>
                        <a:pt x="2" y="16"/>
                        <a:pt x="7" y="33"/>
                        <a:pt x="20" y="43"/>
                      </a:cubicBezTo>
                      <a:cubicBezTo>
                        <a:pt x="32" y="54"/>
                        <a:pt x="48" y="57"/>
                        <a:pt x="63" y="53"/>
                      </a:cubicBezTo>
                      <a:cubicBezTo>
                        <a:pt x="48" y="58"/>
                        <a:pt x="31" y="55"/>
                        <a:pt x="18" y="45"/>
                      </a:cubicBezTo>
                      <a:cubicBezTo>
                        <a:pt x="5" y="34"/>
                        <a:pt x="0" y="17"/>
                        <a:pt x="3" y="0"/>
                      </a:cubicBezTo>
                      <a:close/>
                    </a:path>
                  </a:pathLst>
                </a:custGeom>
                <a:gradFill rotWithShape="1">
                  <a:gsLst>
                    <a:gs pos="0">
                      <a:srgbClr val="002D52"/>
                    </a:gs>
                    <a:gs pos="50000">
                      <a:srgbClr val="0061B2"/>
                    </a:gs>
                    <a:gs pos="100000">
                      <a:srgbClr val="002D52"/>
                    </a:gs>
                  </a:gsLst>
                  <a:lin ang="27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70" name="Freeform 67"/>
                <p:cNvSpPr>
                  <a:spLocks/>
                </p:cNvSpPr>
                <p:nvPr/>
              </p:nvSpPr>
              <p:spPr bwMode="gray">
                <a:xfrm>
                  <a:off x="3063" y="2189"/>
                  <a:ext cx="74" cy="66"/>
                </a:xfrm>
                <a:custGeom>
                  <a:avLst/>
                  <a:gdLst>
                    <a:gd name="T0" fmla="*/ 64 w 57"/>
                    <a:gd name="T1" fmla="*/ 0 h 52"/>
                    <a:gd name="T2" fmla="*/ 412 w 57"/>
                    <a:gd name="T3" fmla="*/ 810 h 52"/>
                    <a:gd name="T4" fmla="*/ 1306 w 57"/>
                    <a:gd name="T5" fmla="*/ 1006 h 52"/>
                    <a:gd name="T6" fmla="*/ 360 w 57"/>
                    <a:gd name="T7" fmla="*/ 840 h 52"/>
                    <a:gd name="T8" fmla="*/ 64 w 57"/>
                    <a:gd name="T9" fmla="*/ 0 h 52"/>
                    <a:gd name="T10" fmla="*/ 0 60000 65536"/>
                    <a:gd name="T11" fmla="*/ 0 60000 65536"/>
                    <a:gd name="T12" fmla="*/ 0 60000 65536"/>
                    <a:gd name="T13" fmla="*/ 0 60000 65536"/>
                    <a:gd name="T14" fmla="*/ 0 60000 65536"/>
                    <a:gd name="T15" fmla="*/ 0 w 57"/>
                    <a:gd name="T16" fmla="*/ 0 h 52"/>
                    <a:gd name="T17" fmla="*/ 57 w 57"/>
                    <a:gd name="T18" fmla="*/ 52 h 52"/>
                  </a:gdLst>
                  <a:ahLst/>
                  <a:cxnLst>
                    <a:cxn ang="T10">
                      <a:pos x="T0" y="T1"/>
                    </a:cxn>
                    <a:cxn ang="T11">
                      <a:pos x="T2" y="T3"/>
                    </a:cxn>
                    <a:cxn ang="T12">
                      <a:pos x="T4" y="T5"/>
                    </a:cxn>
                    <a:cxn ang="T13">
                      <a:pos x="T6" y="T7"/>
                    </a:cxn>
                    <a:cxn ang="T14">
                      <a:pos x="T8" y="T9"/>
                    </a:cxn>
                  </a:cxnLst>
                  <a:rect l="T15" t="T16" r="T17" b="T18"/>
                  <a:pathLst>
                    <a:path w="57" h="52">
                      <a:moveTo>
                        <a:pt x="3" y="0"/>
                      </a:moveTo>
                      <a:cubicBezTo>
                        <a:pt x="1" y="15"/>
                        <a:pt x="6" y="29"/>
                        <a:pt x="18" y="39"/>
                      </a:cubicBezTo>
                      <a:cubicBezTo>
                        <a:pt x="29" y="48"/>
                        <a:pt x="44" y="51"/>
                        <a:pt x="57" y="48"/>
                      </a:cubicBezTo>
                      <a:cubicBezTo>
                        <a:pt x="43" y="52"/>
                        <a:pt x="28" y="50"/>
                        <a:pt x="16" y="40"/>
                      </a:cubicBezTo>
                      <a:cubicBezTo>
                        <a:pt x="5" y="30"/>
                        <a:pt x="0" y="15"/>
                        <a:pt x="3" y="0"/>
                      </a:cubicBezTo>
                      <a:close/>
                    </a:path>
                  </a:pathLst>
                </a:custGeom>
                <a:gradFill rotWithShape="1">
                  <a:gsLst>
                    <a:gs pos="0">
                      <a:srgbClr val="002D52"/>
                    </a:gs>
                    <a:gs pos="50000">
                      <a:srgbClr val="0061B2"/>
                    </a:gs>
                    <a:gs pos="100000">
                      <a:srgbClr val="002D52"/>
                    </a:gs>
                  </a:gsLst>
                  <a:lin ang="27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71" name="Freeform 68"/>
                <p:cNvSpPr>
                  <a:spLocks/>
                </p:cNvSpPr>
                <p:nvPr/>
              </p:nvSpPr>
              <p:spPr bwMode="gray">
                <a:xfrm>
                  <a:off x="3045" y="2221"/>
                  <a:ext cx="63" cy="58"/>
                </a:xfrm>
                <a:custGeom>
                  <a:avLst/>
                  <a:gdLst>
                    <a:gd name="T0" fmla="*/ 46 w 49"/>
                    <a:gd name="T1" fmla="*/ 0 h 44"/>
                    <a:gd name="T2" fmla="*/ 297 w 49"/>
                    <a:gd name="T3" fmla="*/ 751 h 44"/>
                    <a:gd name="T4" fmla="*/ 996 w 49"/>
                    <a:gd name="T5" fmla="*/ 893 h 44"/>
                    <a:gd name="T6" fmla="*/ 288 w 49"/>
                    <a:gd name="T7" fmla="*/ 763 h 44"/>
                    <a:gd name="T8" fmla="*/ 46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2" y="0"/>
                      </a:moveTo>
                      <a:cubicBezTo>
                        <a:pt x="1" y="12"/>
                        <a:pt x="5" y="25"/>
                        <a:pt x="15" y="33"/>
                      </a:cubicBezTo>
                      <a:cubicBezTo>
                        <a:pt x="24" y="41"/>
                        <a:pt x="37" y="43"/>
                        <a:pt x="49" y="40"/>
                      </a:cubicBezTo>
                      <a:cubicBezTo>
                        <a:pt x="37" y="44"/>
                        <a:pt x="24" y="42"/>
                        <a:pt x="14" y="34"/>
                      </a:cubicBezTo>
                      <a:cubicBezTo>
                        <a:pt x="4" y="26"/>
                        <a:pt x="0" y="12"/>
                        <a:pt x="2" y="0"/>
                      </a:cubicBezTo>
                      <a:close/>
                    </a:path>
                  </a:pathLst>
                </a:custGeom>
                <a:gradFill rotWithShape="1">
                  <a:gsLst>
                    <a:gs pos="0">
                      <a:srgbClr val="002D52"/>
                    </a:gs>
                    <a:gs pos="50000">
                      <a:srgbClr val="0061B2"/>
                    </a:gs>
                    <a:gs pos="100000">
                      <a:srgbClr val="002D52"/>
                    </a:gs>
                  </a:gsLst>
                  <a:lin ang="27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72" name="Freeform 69"/>
                <p:cNvSpPr>
                  <a:spLocks/>
                </p:cNvSpPr>
                <p:nvPr/>
              </p:nvSpPr>
              <p:spPr bwMode="gray">
                <a:xfrm>
                  <a:off x="3050" y="2211"/>
                  <a:ext cx="66" cy="61"/>
                </a:xfrm>
                <a:custGeom>
                  <a:avLst/>
                  <a:gdLst>
                    <a:gd name="T0" fmla="*/ 47 w 51"/>
                    <a:gd name="T1" fmla="*/ 0 h 47"/>
                    <a:gd name="T2" fmla="*/ 324 w 51"/>
                    <a:gd name="T3" fmla="*/ 784 h 47"/>
                    <a:gd name="T4" fmla="*/ 1118 w 51"/>
                    <a:gd name="T5" fmla="*/ 955 h 47"/>
                    <a:gd name="T6" fmla="*/ 305 w 51"/>
                    <a:gd name="T7" fmla="*/ 831 h 47"/>
                    <a:gd name="T8" fmla="*/ 47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2" y="0"/>
                      </a:moveTo>
                      <a:cubicBezTo>
                        <a:pt x="1" y="13"/>
                        <a:pt x="5" y="26"/>
                        <a:pt x="15" y="35"/>
                      </a:cubicBezTo>
                      <a:cubicBezTo>
                        <a:pt x="25" y="43"/>
                        <a:pt x="39" y="46"/>
                        <a:pt x="51" y="42"/>
                      </a:cubicBezTo>
                      <a:cubicBezTo>
                        <a:pt x="38" y="47"/>
                        <a:pt x="25" y="45"/>
                        <a:pt x="14" y="36"/>
                      </a:cubicBezTo>
                      <a:cubicBezTo>
                        <a:pt x="4" y="27"/>
                        <a:pt x="0" y="13"/>
                        <a:pt x="2" y="0"/>
                      </a:cubicBezTo>
                      <a:close/>
                    </a:path>
                  </a:pathLst>
                </a:custGeom>
                <a:gradFill rotWithShape="1">
                  <a:gsLst>
                    <a:gs pos="0">
                      <a:srgbClr val="002D52"/>
                    </a:gs>
                    <a:gs pos="50000">
                      <a:srgbClr val="0061B2"/>
                    </a:gs>
                    <a:gs pos="100000">
                      <a:srgbClr val="002D52"/>
                    </a:gs>
                  </a:gsLst>
                  <a:lin ang="27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sp>
              <p:nvSpPr>
                <p:cNvPr id="73" name="Freeform 70"/>
                <p:cNvSpPr>
                  <a:spLocks/>
                </p:cNvSpPr>
                <p:nvPr/>
              </p:nvSpPr>
              <p:spPr bwMode="gray">
                <a:xfrm>
                  <a:off x="3037" y="2231"/>
                  <a:ext cx="61" cy="56"/>
                </a:xfrm>
                <a:custGeom>
                  <a:avLst/>
                  <a:gdLst>
                    <a:gd name="T0" fmla="*/ 49 w 47"/>
                    <a:gd name="T1" fmla="*/ 0 h 43"/>
                    <a:gd name="T2" fmla="*/ 317 w 47"/>
                    <a:gd name="T3" fmla="*/ 776 h 43"/>
                    <a:gd name="T4" fmla="*/ 1079 w 47"/>
                    <a:gd name="T5" fmla="*/ 926 h 43"/>
                    <a:gd name="T6" fmla="*/ 306 w 47"/>
                    <a:gd name="T7" fmla="*/ 787 h 43"/>
                    <a:gd name="T8" fmla="*/ 49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2" y="0"/>
                      </a:moveTo>
                      <a:cubicBezTo>
                        <a:pt x="1" y="12"/>
                        <a:pt x="5" y="24"/>
                        <a:pt x="14" y="32"/>
                      </a:cubicBezTo>
                      <a:cubicBezTo>
                        <a:pt x="23" y="39"/>
                        <a:pt x="35" y="42"/>
                        <a:pt x="47" y="39"/>
                      </a:cubicBezTo>
                      <a:cubicBezTo>
                        <a:pt x="35" y="43"/>
                        <a:pt x="22" y="41"/>
                        <a:pt x="13" y="33"/>
                      </a:cubicBezTo>
                      <a:cubicBezTo>
                        <a:pt x="4" y="25"/>
                        <a:pt x="0" y="12"/>
                        <a:pt x="2" y="0"/>
                      </a:cubicBezTo>
                      <a:close/>
                    </a:path>
                  </a:pathLst>
                </a:custGeom>
                <a:gradFill rotWithShape="1">
                  <a:gsLst>
                    <a:gs pos="0">
                      <a:srgbClr val="002D52"/>
                    </a:gs>
                    <a:gs pos="50000">
                      <a:srgbClr val="0061B2"/>
                    </a:gs>
                    <a:gs pos="100000">
                      <a:srgbClr val="002D52"/>
                    </a:gs>
                  </a:gsLst>
                  <a:lin ang="2700000" scaled="1"/>
                </a:gradFill>
                <a:ln w="9525">
                  <a:noFill/>
                  <a:miter lim="800000"/>
                  <a:headEnd/>
                  <a:tailEnd/>
                </a:ln>
              </p:spPr>
              <p:txBody>
                <a:bodyPr/>
                <a:lstStyle/>
                <a:p>
                  <a:pPr fontAlgn="auto">
                    <a:spcBef>
                      <a:spcPts val="0"/>
                    </a:spcBef>
                    <a:spcAft>
                      <a:spcPts val="0"/>
                    </a:spcAft>
                    <a:defRPr/>
                  </a:pPr>
                  <a:endParaRPr lang="zh-CN" altLang="en-US" kern="0">
                    <a:solidFill>
                      <a:sysClr val="windowText" lastClr="000000"/>
                    </a:solidFill>
                    <a:latin typeface="+mn-lt"/>
                  </a:endParaRPr>
                </a:p>
              </p:txBody>
            </p:sp>
          </p:grpSp>
        </p:grpSp>
        <p:sp>
          <p:nvSpPr>
            <p:cNvPr id="53" name="任意多边形 52"/>
            <p:cNvSpPr/>
            <p:nvPr/>
          </p:nvSpPr>
          <p:spPr>
            <a:xfrm flipH="1">
              <a:off x="4490274" y="2400499"/>
              <a:ext cx="3748457" cy="1509679"/>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1534558 w 1534558"/>
                <a:gd name="connsiteY0" fmla="*/ 934786 h 934786"/>
                <a:gd name="connsiteX1" fmla="*/ 1322940 w 1534558"/>
                <a:gd name="connsiteY1" fmla="*/ 0 h 934786"/>
                <a:gd name="connsiteX2" fmla="*/ 0 w 1534558"/>
                <a:gd name="connsiteY2" fmla="*/ 3548 h 934786"/>
                <a:gd name="connsiteX0" fmla="*/ 1550250 w 1550250"/>
                <a:gd name="connsiteY0" fmla="*/ 934786 h 934786"/>
                <a:gd name="connsiteX1" fmla="*/ 1338632 w 1550250"/>
                <a:gd name="connsiteY1" fmla="*/ 0 h 934786"/>
                <a:gd name="connsiteX2" fmla="*/ 0 w 1550250"/>
                <a:gd name="connsiteY2" fmla="*/ 3548 h 934786"/>
                <a:gd name="connsiteX0" fmla="*/ 1536302 w 1536302"/>
                <a:gd name="connsiteY0" fmla="*/ 934786 h 934786"/>
                <a:gd name="connsiteX1" fmla="*/ 1324684 w 1536302"/>
                <a:gd name="connsiteY1" fmla="*/ 0 h 934786"/>
                <a:gd name="connsiteX2" fmla="*/ 0 w 1536302"/>
                <a:gd name="connsiteY2" fmla="*/ 3548 h 934786"/>
                <a:gd name="connsiteX0" fmla="*/ 1143871 w 1143871"/>
                <a:gd name="connsiteY0" fmla="*/ 934786 h 934786"/>
                <a:gd name="connsiteX1" fmla="*/ 932253 w 1143871"/>
                <a:gd name="connsiteY1" fmla="*/ 0 h 934786"/>
                <a:gd name="connsiteX2" fmla="*/ 0 w 1143871"/>
                <a:gd name="connsiteY2" fmla="*/ 22598 h 934786"/>
                <a:gd name="connsiteX0" fmla="*/ 1154477 w 1154477"/>
                <a:gd name="connsiteY0" fmla="*/ 934786 h 934786"/>
                <a:gd name="connsiteX1" fmla="*/ 942859 w 1154477"/>
                <a:gd name="connsiteY1" fmla="*/ 0 h 934786"/>
                <a:gd name="connsiteX2" fmla="*/ 0 w 1154477"/>
                <a:gd name="connsiteY2" fmla="*/ 22598 h 934786"/>
                <a:gd name="connsiteX0" fmla="*/ 1141547 w 1141547"/>
                <a:gd name="connsiteY0" fmla="*/ 934786 h 934786"/>
                <a:gd name="connsiteX1" fmla="*/ 929929 w 1141547"/>
                <a:gd name="connsiteY1" fmla="*/ 0 h 934786"/>
                <a:gd name="connsiteX2" fmla="*/ 0 w 1141547"/>
                <a:gd name="connsiteY2" fmla="*/ 10988 h 934786"/>
              </a:gdLst>
              <a:ahLst/>
              <a:cxnLst>
                <a:cxn ang="0">
                  <a:pos x="connsiteX0" y="connsiteY0"/>
                </a:cxn>
                <a:cxn ang="0">
                  <a:pos x="connsiteX1" y="connsiteY1"/>
                </a:cxn>
                <a:cxn ang="0">
                  <a:pos x="connsiteX2" y="connsiteY2"/>
                </a:cxn>
              </a:cxnLst>
              <a:rect l="l" t="t" r="r" b="b"/>
              <a:pathLst>
                <a:path w="1141547" h="934786">
                  <a:moveTo>
                    <a:pt x="1141547" y="934786"/>
                  </a:moveTo>
                  <a:lnTo>
                    <a:pt x="929929" y="0"/>
                  </a:lnTo>
                  <a:lnTo>
                    <a:pt x="0" y="10988"/>
                  </a:lnTo>
                </a:path>
              </a:pathLst>
            </a:custGeom>
            <a:noFill/>
            <a:ln w="12700" cap="flat" cmpd="sng" algn="ctr">
              <a:solidFill>
                <a:srgbClr val="119707"/>
              </a:solidFill>
              <a:prstDash val="sysDot"/>
              <a:headEnd type="oval"/>
              <a:tailEnd type="triangle" w="med" len="lg"/>
            </a:ln>
            <a:effectLst/>
          </p:spPr>
          <p:txBody>
            <a:bodyPr anchor="ctr"/>
            <a:lstStyle/>
            <a:p>
              <a:pPr algn="ctr" fontAlgn="auto">
                <a:spcBef>
                  <a:spcPts val="0"/>
                </a:spcBef>
                <a:spcAft>
                  <a:spcPts val="0"/>
                </a:spcAft>
                <a:defRPr/>
              </a:pPr>
              <a:endParaRPr lang="zh-CN" altLang="en-US" kern="0">
                <a:solidFill>
                  <a:prstClr val="black"/>
                </a:solidFill>
                <a:latin typeface="黑体" panose="02010609060101010101" pitchFamily="49" charset="-122"/>
                <a:ea typeface="黑体" panose="02010609060101010101" pitchFamily="49" charset="-122"/>
              </a:endParaRPr>
            </a:p>
          </p:txBody>
        </p:sp>
        <p:sp>
          <p:nvSpPr>
            <p:cNvPr id="54" name="任意多边形 53"/>
            <p:cNvSpPr/>
            <p:nvPr/>
          </p:nvSpPr>
          <p:spPr>
            <a:xfrm flipV="1">
              <a:off x="818026" y="3891128"/>
              <a:ext cx="3675424" cy="690546"/>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808848 w 808848"/>
                <a:gd name="connsiteY0" fmla="*/ 934786 h 934786"/>
                <a:gd name="connsiteX1" fmla="*/ 597230 w 808848"/>
                <a:gd name="connsiteY1" fmla="*/ 0 h 934786"/>
                <a:gd name="connsiteX2" fmla="*/ 0 w 808848"/>
                <a:gd name="connsiteY2" fmla="*/ 3810 h 934786"/>
                <a:gd name="connsiteX0" fmla="*/ 1370356 w 1370356"/>
                <a:gd name="connsiteY0" fmla="*/ 957914 h 957914"/>
                <a:gd name="connsiteX1" fmla="*/ 1158738 w 1370356"/>
                <a:gd name="connsiteY1" fmla="*/ 23128 h 957914"/>
                <a:gd name="connsiteX2" fmla="*/ 0 w 1370356"/>
                <a:gd name="connsiteY2" fmla="*/ 44 h 957914"/>
                <a:gd name="connsiteX0" fmla="*/ 1190673 w 1190673"/>
                <a:gd name="connsiteY0" fmla="*/ 934786 h 934786"/>
                <a:gd name="connsiteX1" fmla="*/ 979055 w 1190673"/>
                <a:gd name="connsiteY1" fmla="*/ 0 h 934786"/>
                <a:gd name="connsiteX2" fmla="*/ 0 w 1190673"/>
                <a:gd name="connsiteY2" fmla="*/ 30704 h 934786"/>
                <a:gd name="connsiteX0" fmla="*/ 1195976 w 1195976"/>
                <a:gd name="connsiteY0" fmla="*/ 934786 h 934786"/>
                <a:gd name="connsiteX1" fmla="*/ 984358 w 1195976"/>
                <a:gd name="connsiteY1" fmla="*/ 0 h 934786"/>
                <a:gd name="connsiteX2" fmla="*/ 0 w 1195976"/>
                <a:gd name="connsiteY2" fmla="*/ 30704 h 934786"/>
                <a:gd name="connsiteX0" fmla="*/ 1195976 w 1195976"/>
                <a:gd name="connsiteY0" fmla="*/ 934786 h 934786"/>
                <a:gd name="connsiteX1" fmla="*/ 984358 w 1195976"/>
                <a:gd name="connsiteY1" fmla="*/ 0 h 934786"/>
                <a:gd name="connsiteX2" fmla="*/ 0 w 1195976"/>
                <a:gd name="connsiteY2" fmla="*/ 13286 h 934786"/>
                <a:gd name="connsiteX0" fmla="*/ 1199209 w 1199209"/>
                <a:gd name="connsiteY0" fmla="*/ 934786 h 934786"/>
                <a:gd name="connsiteX1" fmla="*/ 987591 w 1199209"/>
                <a:gd name="connsiteY1" fmla="*/ 0 h 934786"/>
                <a:gd name="connsiteX2" fmla="*/ 0 w 1199209"/>
                <a:gd name="connsiteY2" fmla="*/ 7480 h 934786"/>
              </a:gdLst>
              <a:ahLst/>
              <a:cxnLst>
                <a:cxn ang="0">
                  <a:pos x="connsiteX0" y="connsiteY0"/>
                </a:cxn>
                <a:cxn ang="0">
                  <a:pos x="connsiteX1" y="connsiteY1"/>
                </a:cxn>
                <a:cxn ang="0">
                  <a:pos x="connsiteX2" y="connsiteY2"/>
                </a:cxn>
              </a:cxnLst>
              <a:rect l="l" t="t" r="r" b="b"/>
              <a:pathLst>
                <a:path w="1199209" h="934786">
                  <a:moveTo>
                    <a:pt x="1199209" y="934786"/>
                  </a:moveTo>
                  <a:lnTo>
                    <a:pt x="987591" y="0"/>
                  </a:lnTo>
                  <a:lnTo>
                    <a:pt x="0" y="7480"/>
                  </a:lnTo>
                </a:path>
              </a:pathLst>
            </a:custGeom>
            <a:noFill/>
            <a:ln w="12700" cap="flat" cmpd="sng" algn="ctr">
              <a:solidFill>
                <a:srgbClr val="BE1348"/>
              </a:solidFill>
              <a:prstDash val="sysDot"/>
              <a:headEnd type="oval"/>
              <a:tailEnd type="triangle" w="med" len="lg"/>
            </a:ln>
            <a:effectLst/>
          </p:spPr>
          <p:txBody>
            <a:bodyPr anchor="ctr"/>
            <a:lstStyle/>
            <a:p>
              <a:pPr algn="ctr" fontAlgn="auto">
                <a:spcBef>
                  <a:spcPts val="0"/>
                </a:spcBef>
                <a:spcAft>
                  <a:spcPts val="0"/>
                </a:spcAft>
                <a:defRPr/>
              </a:pPr>
              <a:endParaRPr lang="zh-CN" altLang="en-US" kern="0">
                <a:solidFill>
                  <a:prstClr val="black"/>
                </a:solidFill>
                <a:latin typeface="黑体" panose="02010609060101010101" pitchFamily="49" charset="-122"/>
                <a:ea typeface="黑体" panose="02010609060101010101" pitchFamily="49" charset="-122"/>
              </a:endParaRPr>
            </a:p>
          </p:txBody>
        </p:sp>
        <p:sp>
          <p:nvSpPr>
            <p:cNvPr id="55" name="任意多边形 54"/>
            <p:cNvSpPr/>
            <p:nvPr/>
          </p:nvSpPr>
          <p:spPr>
            <a:xfrm flipH="1" flipV="1">
              <a:off x="4490274" y="3894303"/>
              <a:ext cx="3748457" cy="773094"/>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661557 w 661557"/>
                <a:gd name="connsiteY0" fmla="*/ 950026 h 950026"/>
                <a:gd name="connsiteX1" fmla="*/ 449939 w 661557"/>
                <a:gd name="connsiteY1" fmla="*/ 15240 h 950026"/>
                <a:gd name="connsiteX2" fmla="*/ 0 w 661557"/>
                <a:gd name="connsiteY2" fmla="*/ 0 h 950026"/>
                <a:gd name="connsiteX0" fmla="*/ 661557 w 661557"/>
                <a:gd name="connsiteY0" fmla="*/ 958598 h 958598"/>
                <a:gd name="connsiteX1" fmla="*/ 448614 w 661557"/>
                <a:gd name="connsiteY1" fmla="*/ 0 h 958598"/>
                <a:gd name="connsiteX2" fmla="*/ 0 w 661557"/>
                <a:gd name="connsiteY2" fmla="*/ 8572 h 958598"/>
                <a:gd name="connsiteX0" fmla="*/ 661557 w 661557"/>
                <a:gd name="connsiteY0" fmla="*/ 950026 h 950026"/>
                <a:gd name="connsiteX1" fmla="*/ 448614 w 661557"/>
                <a:gd name="connsiteY1" fmla="*/ 5716 h 950026"/>
                <a:gd name="connsiteX2" fmla="*/ 0 w 661557"/>
                <a:gd name="connsiteY2" fmla="*/ 0 h 950026"/>
                <a:gd name="connsiteX0" fmla="*/ 2196344 w 2196344"/>
                <a:gd name="connsiteY0" fmla="*/ 1003816 h 1003816"/>
                <a:gd name="connsiteX1" fmla="*/ 1983401 w 2196344"/>
                <a:gd name="connsiteY1" fmla="*/ 59506 h 1003816"/>
                <a:gd name="connsiteX2" fmla="*/ 0 w 2196344"/>
                <a:gd name="connsiteY2" fmla="*/ 0 h 1003816"/>
                <a:gd name="connsiteX0" fmla="*/ 1501635 w 1501635"/>
                <a:gd name="connsiteY0" fmla="*/ 946666 h 946666"/>
                <a:gd name="connsiteX1" fmla="*/ 1288692 w 1501635"/>
                <a:gd name="connsiteY1" fmla="*/ 2356 h 946666"/>
                <a:gd name="connsiteX2" fmla="*/ 0 w 1501635"/>
                <a:gd name="connsiteY2" fmla="*/ 0 h 946666"/>
              </a:gdLst>
              <a:ahLst/>
              <a:cxnLst>
                <a:cxn ang="0">
                  <a:pos x="connsiteX0" y="connsiteY0"/>
                </a:cxn>
                <a:cxn ang="0">
                  <a:pos x="connsiteX1" y="connsiteY1"/>
                </a:cxn>
                <a:cxn ang="0">
                  <a:pos x="connsiteX2" y="connsiteY2"/>
                </a:cxn>
              </a:cxnLst>
              <a:rect l="l" t="t" r="r" b="b"/>
              <a:pathLst>
                <a:path w="1501635" h="946666">
                  <a:moveTo>
                    <a:pt x="1501635" y="946666"/>
                  </a:moveTo>
                  <a:cubicBezTo>
                    <a:pt x="1431096" y="635071"/>
                    <a:pt x="1359231" y="313951"/>
                    <a:pt x="1288692" y="2356"/>
                  </a:cubicBezTo>
                  <a:lnTo>
                    <a:pt x="0" y="0"/>
                  </a:lnTo>
                </a:path>
              </a:pathLst>
            </a:custGeom>
            <a:noFill/>
            <a:ln w="12700" cap="flat" cmpd="sng" algn="ctr">
              <a:solidFill>
                <a:srgbClr val="005DDF"/>
              </a:solidFill>
              <a:prstDash val="sysDot"/>
              <a:headEnd type="oval"/>
              <a:tailEnd type="triangle" w="med" len="lg"/>
            </a:ln>
            <a:effectLst/>
          </p:spPr>
          <p:txBody>
            <a:bodyPr anchor="ctr"/>
            <a:lstStyle/>
            <a:p>
              <a:pPr algn="ctr" fontAlgn="auto">
                <a:spcBef>
                  <a:spcPts val="0"/>
                </a:spcBef>
                <a:spcAft>
                  <a:spcPts val="0"/>
                </a:spcAft>
                <a:defRPr/>
              </a:pPr>
              <a:endParaRPr lang="zh-CN" altLang="en-US" kern="0">
                <a:solidFill>
                  <a:prstClr val="black"/>
                </a:solidFill>
                <a:latin typeface="黑体" panose="02010609060101010101" pitchFamily="49" charset="-122"/>
                <a:ea typeface="黑体" panose="02010609060101010101" pitchFamily="49" charset="-122"/>
              </a:endParaRPr>
            </a:p>
          </p:txBody>
        </p:sp>
        <p:sp>
          <p:nvSpPr>
            <p:cNvPr id="56" name="任意多边形 55"/>
            <p:cNvSpPr/>
            <p:nvPr/>
          </p:nvSpPr>
          <p:spPr>
            <a:xfrm>
              <a:off x="846604" y="2400499"/>
              <a:ext cx="3643671" cy="1501741"/>
            </a:xfrm>
            <a:custGeom>
              <a:avLst/>
              <a:gdLst>
                <a:gd name="connsiteX0" fmla="*/ 807522 w 807522"/>
                <a:gd name="connsiteY0" fmla="*/ 950026 h 950026"/>
                <a:gd name="connsiteX1" fmla="*/ 391886 w 807522"/>
                <a:gd name="connsiteY1" fmla="*/ 0 h 950026"/>
                <a:gd name="connsiteX2" fmla="*/ 0 w 807522"/>
                <a:gd name="connsiteY2" fmla="*/ 0 h 950026"/>
                <a:gd name="connsiteX0" fmla="*/ 807522 w 807522"/>
                <a:gd name="connsiteY0" fmla="*/ 950026 h 950026"/>
                <a:gd name="connsiteX1" fmla="*/ 595904 w 807522"/>
                <a:gd name="connsiteY1" fmla="*/ 15240 h 950026"/>
                <a:gd name="connsiteX2" fmla="*/ 0 w 807522"/>
                <a:gd name="connsiteY2" fmla="*/ 0 h 950026"/>
                <a:gd name="connsiteX0" fmla="*/ 808848 w 808848"/>
                <a:gd name="connsiteY0" fmla="*/ 934786 h 934786"/>
                <a:gd name="connsiteX1" fmla="*/ 597230 w 808848"/>
                <a:gd name="connsiteY1" fmla="*/ 0 h 934786"/>
                <a:gd name="connsiteX2" fmla="*/ 0 w 808848"/>
                <a:gd name="connsiteY2" fmla="*/ 3810 h 934786"/>
                <a:gd name="connsiteX0" fmla="*/ 1370356 w 1370356"/>
                <a:gd name="connsiteY0" fmla="*/ 957914 h 957914"/>
                <a:gd name="connsiteX1" fmla="*/ 1158738 w 1370356"/>
                <a:gd name="connsiteY1" fmla="*/ 23128 h 957914"/>
                <a:gd name="connsiteX2" fmla="*/ 0 w 1370356"/>
                <a:gd name="connsiteY2" fmla="*/ 44 h 957914"/>
                <a:gd name="connsiteX0" fmla="*/ 1190673 w 1190673"/>
                <a:gd name="connsiteY0" fmla="*/ 934786 h 934786"/>
                <a:gd name="connsiteX1" fmla="*/ 979055 w 1190673"/>
                <a:gd name="connsiteY1" fmla="*/ 0 h 934786"/>
                <a:gd name="connsiteX2" fmla="*/ 0 w 1190673"/>
                <a:gd name="connsiteY2" fmla="*/ 30704 h 934786"/>
                <a:gd name="connsiteX0" fmla="*/ 1195976 w 1195976"/>
                <a:gd name="connsiteY0" fmla="*/ 934786 h 934786"/>
                <a:gd name="connsiteX1" fmla="*/ 984358 w 1195976"/>
                <a:gd name="connsiteY1" fmla="*/ 0 h 934786"/>
                <a:gd name="connsiteX2" fmla="*/ 0 w 1195976"/>
                <a:gd name="connsiteY2" fmla="*/ 30704 h 934786"/>
                <a:gd name="connsiteX0" fmla="*/ 1195976 w 1195976"/>
                <a:gd name="connsiteY0" fmla="*/ 934786 h 934786"/>
                <a:gd name="connsiteX1" fmla="*/ 984358 w 1195976"/>
                <a:gd name="connsiteY1" fmla="*/ 0 h 934786"/>
                <a:gd name="connsiteX2" fmla="*/ 0 w 1195976"/>
                <a:gd name="connsiteY2" fmla="*/ 13286 h 934786"/>
                <a:gd name="connsiteX0" fmla="*/ 1199209 w 1199209"/>
                <a:gd name="connsiteY0" fmla="*/ 934786 h 934786"/>
                <a:gd name="connsiteX1" fmla="*/ 987591 w 1199209"/>
                <a:gd name="connsiteY1" fmla="*/ 0 h 934786"/>
                <a:gd name="connsiteX2" fmla="*/ 0 w 1199209"/>
                <a:gd name="connsiteY2" fmla="*/ 7480 h 934786"/>
              </a:gdLst>
              <a:ahLst/>
              <a:cxnLst>
                <a:cxn ang="0">
                  <a:pos x="connsiteX0" y="connsiteY0"/>
                </a:cxn>
                <a:cxn ang="0">
                  <a:pos x="connsiteX1" y="connsiteY1"/>
                </a:cxn>
                <a:cxn ang="0">
                  <a:pos x="connsiteX2" y="connsiteY2"/>
                </a:cxn>
              </a:cxnLst>
              <a:rect l="l" t="t" r="r" b="b"/>
              <a:pathLst>
                <a:path w="1199209" h="934786">
                  <a:moveTo>
                    <a:pt x="1199209" y="934786"/>
                  </a:moveTo>
                  <a:lnTo>
                    <a:pt x="987591" y="0"/>
                  </a:lnTo>
                  <a:lnTo>
                    <a:pt x="0" y="7480"/>
                  </a:lnTo>
                </a:path>
              </a:pathLst>
            </a:custGeom>
            <a:noFill/>
            <a:ln w="12700" cap="flat" cmpd="sng" algn="ctr">
              <a:solidFill>
                <a:srgbClr val="C73E01"/>
              </a:solidFill>
              <a:prstDash val="sysDot"/>
              <a:headEnd type="oval"/>
              <a:tailEnd type="triangle" w="med" len="lg"/>
            </a:ln>
            <a:effectLst/>
          </p:spPr>
          <p:txBody>
            <a:bodyPr anchor="ctr"/>
            <a:lstStyle/>
            <a:p>
              <a:pPr algn="ctr" fontAlgn="auto">
                <a:spcBef>
                  <a:spcPts val="0"/>
                </a:spcBef>
                <a:spcAft>
                  <a:spcPts val="0"/>
                </a:spcAft>
                <a:defRPr/>
              </a:pPr>
              <a:endParaRPr lang="zh-CN" altLang="en-US" kern="0">
                <a:solidFill>
                  <a:prstClr val="black"/>
                </a:solidFill>
                <a:latin typeface="黑体" panose="02010609060101010101" pitchFamily="49" charset="-122"/>
                <a:ea typeface="黑体" panose="02010609060101010101" pitchFamily="49" charset="-122"/>
              </a:endParaRPr>
            </a:p>
          </p:txBody>
        </p:sp>
        <p:sp>
          <p:nvSpPr>
            <p:cNvPr id="57" name="文本框 134"/>
            <p:cNvSpPr txBox="1"/>
            <p:nvPr/>
          </p:nvSpPr>
          <p:spPr>
            <a:xfrm>
              <a:off x="6857470" y="4214970"/>
              <a:ext cx="1409839" cy="457190"/>
            </a:xfrm>
            <a:prstGeom prst="rect">
              <a:avLst/>
            </a:prstGeom>
            <a:noFill/>
          </p:spPr>
          <p:txBody>
            <a:bodyPr wrap="none">
              <a:spAutoFit/>
            </a:bodyPr>
            <a:lstStyle/>
            <a:p>
              <a:pPr fontAlgn="auto">
                <a:spcBef>
                  <a:spcPts val="0"/>
                </a:spcBef>
                <a:spcAft>
                  <a:spcPts val="0"/>
                </a:spcAft>
                <a:defRPr/>
              </a:pPr>
              <a:r>
                <a:rPr lang="zh-CN" altLang="en-US" sz="2400" b="1" kern="0" dirty="0">
                  <a:solidFill>
                    <a:srgbClr val="005DDF"/>
                  </a:solidFill>
                  <a:latin typeface="黑体" panose="02010609060101010101" pitchFamily="49" charset="-122"/>
                  <a:ea typeface="黑体" panose="02010609060101010101" pitchFamily="49" charset="-122"/>
                </a:rPr>
                <a:t>政策相符</a:t>
              </a:r>
            </a:p>
          </p:txBody>
        </p:sp>
        <p:sp>
          <p:nvSpPr>
            <p:cNvPr id="58" name="文本框 135"/>
            <p:cNvSpPr txBox="1"/>
            <p:nvPr/>
          </p:nvSpPr>
          <p:spPr>
            <a:xfrm>
              <a:off x="6857470" y="1929023"/>
              <a:ext cx="1409839" cy="457190"/>
            </a:xfrm>
            <a:prstGeom prst="rect">
              <a:avLst/>
            </a:prstGeom>
            <a:noFill/>
          </p:spPr>
          <p:txBody>
            <a:bodyPr wrap="none">
              <a:spAutoFit/>
            </a:bodyPr>
            <a:lstStyle/>
            <a:p>
              <a:pPr fontAlgn="auto">
                <a:spcBef>
                  <a:spcPts val="0"/>
                </a:spcBef>
                <a:spcAft>
                  <a:spcPts val="0"/>
                </a:spcAft>
                <a:defRPr/>
              </a:pPr>
              <a:r>
                <a:rPr lang="zh-CN" altLang="en-US" sz="2400" b="1" kern="0" dirty="0">
                  <a:solidFill>
                    <a:srgbClr val="119707"/>
                  </a:solidFill>
                  <a:latin typeface="黑体" panose="02010609060101010101" pitchFamily="49" charset="-122"/>
                  <a:ea typeface="黑体" panose="02010609060101010101" pitchFamily="49" charset="-122"/>
                </a:rPr>
                <a:t>口径一致</a:t>
              </a:r>
            </a:p>
          </p:txBody>
        </p:sp>
        <p:sp>
          <p:nvSpPr>
            <p:cNvPr id="59" name="文本框 136"/>
            <p:cNvSpPr txBox="1"/>
            <p:nvPr/>
          </p:nvSpPr>
          <p:spPr>
            <a:xfrm>
              <a:off x="910110" y="4119723"/>
              <a:ext cx="1409839" cy="457190"/>
            </a:xfrm>
            <a:prstGeom prst="rect">
              <a:avLst/>
            </a:prstGeom>
            <a:noFill/>
          </p:spPr>
          <p:txBody>
            <a:bodyPr wrap="none">
              <a:spAutoFit/>
            </a:bodyPr>
            <a:lstStyle/>
            <a:p>
              <a:pPr fontAlgn="auto">
                <a:spcBef>
                  <a:spcPts val="0"/>
                </a:spcBef>
                <a:spcAft>
                  <a:spcPts val="0"/>
                </a:spcAft>
                <a:defRPr/>
              </a:pPr>
              <a:r>
                <a:rPr lang="zh-CN" altLang="en-US" sz="2400" b="1" kern="0" dirty="0">
                  <a:solidFill>
                    <a:srgbClr val="BE1247"/>
                  </a:solidFill>
                  <a:latin typeface="黑体" panose="02010609060101010101" pitchFamily="49" charset="-122"/>
                  <a:ea typeface="黑体" panose="02010609060101010101" pitchFamily="49" charset="-122"/>
                </a:rPr>
                <a:t>适应需求</a:t>
              </a:r>
            </a:p>
          </p:txBody>
        </p:sp>
      </p:grpSp>
      <p:sp>
        <p:nvSpPr>
          <p:cNvPr id="81" name="矩形 80"/>
          <p:cNvSpPr/>
          <p:nvPr/>
        </p:nvSpPr>
        <p:spPr>
          <a:xfrm>
            <a:off x="6357938" y="2071688"/>
            <a:ext cx="2000250" cy="1323975"/>
          </a:xfrm>
          <a:prstGeom prst="rect">
            <a:avLst/>
          </a:prstGeom>
          <a:noFill/>
          <a:ln w="19050">
            <a:noFill/>
            <a:prstDash val="sysDot"/>
          </a:ln>
        </p:spPr>
        <p:txBody>
          <a:bodyPr>
            <a:spAutoFit/>
          </a:bodyPr>
          <a:lstStyle/>
          <a:p>
            <a:pPr fontAlgn="auto">
              <a:spcBef>
                <a:spcPct val="20000"/>
              </a:spcBef>
              <a:spcAft>
                <a:spcPts val="0"/>
              </a:spcAft>
              <a:defRPr/>
            </a:pPr>
            <a:r>
              <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rPr>
              <a:t>各科目支出范围和标准原则上与国家其他各类科技计划、专项等保持一致。</a:t>
            </a:r>
            <a:endParaRPr lang="zh-CN" altLang="en-US" sz="1600" kern="0" dirty="0">
              <a:solidFill>
                <a:sysClr val="windowText" lastClr="000000">
                  <a:lumMod val="85000"/>
                  <a:lumOff val="15000"/>
                </a:sysClr>
              </a:solidFill>
              <a:latin typeface="黑体" panose="02010609060101010101" pitchFamily="49" charset="-122"/>
              <a:ea typeface="黑体" panose="02010609060101010101" pitchFamily="49" charset="-122"/>
            </a:endParaRPr>
          </a:p>
        </p:txBody>
      </p:sp>
      <p:sp>
        <p:nvSpPr>
          <p:cNvPr id="82" name="TextBox 81"/>
          <p:cNvSpPr txBox="1"/>
          <p:nvPr/>
        </p:nvSpPr>
        <p:spPr>
          <a:xfrm>
            <a:off x="714348" y="5373703"/>
            <a:ext cx="7786742" cy="830996"/>
          </a:xfrm>
          <a:prstGeom prst="rect">
            <a:avLst/>
          </a:prstGeom>
          <a:gradFill rotWithShape="1">
            <a:gsLst>
              <a:gs pos="0">
                <a:srgbClr val="A4C226">
                  <a:tint val="50000"/>
                  <a:satMod val="300000"/>
                </a:srgbClr>
              </a:gs>
              <a:gs pos="35000">
                <a:srgbClr val="A4C226">
                  <a:tint val="37000"/>
                  <a:satMod val="300000"/>
                </a:srgbClr>
              </a:gs>
              <a:gs pos="100000">
                <a:srgbClr val="A4C226">
                  <a:tint val="15000"/>
                  <a:satMod val="350000"/>
                </a:srgbClr>
              </a:gs>
            </a:gsLst>
            <a:lin ang="16200000" scaled="1"/>
          </a:gradFill>
          <a:ln w="9525" cap="flat" cmpd="sng" algn="ctr">
            <a:solidFill>
              <a:srgbClr val="A4C226">
                <a:shade val="95000"/>
                <a:satMod val="105000"/>
              </a:srgbClr>
            </a:solidFill>
            <a:prstDash val="solid"/>
          </a:ln>
          <a:effectLst>
            <a:outerShdw blurRad="40000" dist="20000" dir="5400000" rotWithShape="0">
              <a:srgbClr val="000000">
                <a:alpha val="38000"/>
              </a:srgbClr>
            </a:outerShdw>
          </a:effectLst>
        </p:spPr>
        <p:txBody>
          <a:bodyPr>
            <a:spAutoFit/>
          </a:bodyPr>
          <a:lstStyle/>
          <a:p>
            <a:pPr fontAlgn="auto">
              <a:spcBef>
                <a:spcPts val="0"/>
              </a:spcBef>
              <a:spcAft>
                <a:spcPts val="0"/>
              </a:spcAft>
              <a:buFont typeface="Wingdings" pitchFamily="2" charset="2"/>
              <a:buChar char="u"/>
              <a:defRPr/>
            </a:pPr>
            <a:r>
              <a:rPr lang="zh-CN" altLang="en-US" sz="2400" b="1" kern="0" cap="all" dirty="0">
                <a:ln w="9000" cmpd="sng">
                  <a:solidFill>
                    <a:srgbClr val="0B146D">
                      <a:shade val="50000"/>
                      <a:satMod val="120000"/>
                    </a:srgbClr>
                  </a:solidFill>
                  <a:prstDash val="solid"/>
                </a:ln>
                <a:gradFill>
                  <a:gsLst>
                    <a:gs pos="0">
                      <a:srgbClr val="0B146D">
                        <a:shade val="20000"/>
                        <a:satMod val="245000"/>
                      </a:srgbClr>
                    </a:gs>
                    <a:gs pos="43000">
                      <a:srgbClr val="0B146D">
                        <a:satMod val="255000"/>
                      </a:srgbClr>
                    </a:gs>
                    <a:gs pos="48000">
                      <a:srgbClr val="0B146D">
                        <a:shade val="85000"/>
                        <a:satMod val="255000"/>
                      </a:srgbClr>
                    </a:gs>
                    <a:gs pos="100000">
                      <a:srgbClr val="0B146D">
                        <a:shade val="20000"/>
                        <a:satMod val="245000"/>
                      </a:srgbClr>
                    </a:gs>
                  </a:gsLst>
                  <a:lin ang="5400000"/>
                </a:gradFill>
                <a:effectLst>
                  <a:reflection blurRad="12700" stA="28000" endPos="45000" dist="1000" dir="5400000" sy="-100000" algn="bl" rotWithShape="0"/>
                </a:effectLst>
                <a:latin typeface="仿宋" pitchFamily="49" charset="-122"/>
                <a:ea typeface="仿宋" pitchFamily="49" charset="-122"/>
              </a:rPr>
              <a:t>设计目的：加强资金管理，完善管理流程，为后期进一步的管理、监督、绩效考评奠定基础。</a:t>
            </a:r>
          </a:p>
        </p:txBody>
      </p:sp>
      <p:sp>
        <p:nvSpPr>
          <p:cNvPr id="83" name="TextBox 82"/>
          <p:cNvSpPr txBox="1"/>
          <p:nvPr/>
        </p:nvSpPr>
        <p:spPr>
          <a:xfrm>
            <a:off x="714348" y="1000108"/>
            <a:ext cx="2428892" cy="461665"/>
          </a:xfrm>
          <a:prstGeom prst="rect">
            <a:avLst/>
          </a:prstGeom>
          <a:noFill/>
        </p:spPr>
        <p:txBody>
          <a:bodyPr>
            <a:spAutoFit/>
          </a:bodyPr>
          <a:lstStyle/>
          <a:p>
            <a:pPr fontAlgn="auto">
              <a:spcBef>
                <a:spcPts val="0"/>
              </a:spcBef>
              <a:spcAft>
                <a:spcPts val="0"/>
              </a:spcAft>
              <a:buFont typeface="Wingdings" pitchFamily="2" charset="2"/>
              <a:buChar char="u"/>
              <a:defRPr/>
            </a:pPr>
            <a:r>
              <a:rPr lang="zh-CN" altLang="en-US" sz="2400" b="1" kern="0" cap="all" dirty="0">
                <a:ln w="9000" cmpd="sng">
                  <a:solidFill>
                    <a:srgbClr val="0B146D">
                      <a:shade val="50000"/>
                      <a:satMod val="120000"/>
                    </a:srgbClr>
                  </a:solidFill>
                  <a:prstDash val="solid"/>
                </a:ln>
                <a:gradFill>
                  <a:gsLst>
                    <a:gs pos="0">
                      <a:srgbClr val="0B146D">
                        <a:shade val="20000"/>
                        <a:satMod val="245000"/>
                      </a:srgbClr>
                    </a:gs>
                    <a:gs pos="43000">
                      <a:srgbClr val="0B146D">
                        <a:satMod val="255000"/>
                      </a:srgbClr>
                    </a:gs>
                    <a:gs pos="48000">
                      <a:srgbClr val="0B146D">
                        <a:shade val="85000"/>
                        <a:satMod val="255000"/>
                      </a:srgbClr>
                    </a:gs>
                    <a:gs pos="100000">
                      <a:srgbClr val="0B146D">
                        <a:shade val="20000"/>
                        <a:satMod val="245000"/>
                      </a:srgbClr>
                    </a:gs>
                  </a:gsLst>
                  <a:lin ang="5400000"/>
                </a:gradFill>
                <a:effectLst>
                  <a:reflection blurRad="12700" stA="28000" endPos="45000" dist="1000" dir="5400000" sy="-100000" algn="bl" rotWithShape="0"/>
                </a:effectLst>
                <a:latin typeface="仿宋" pitchFamily="49" charset="-122"/>
                <a:ea typeface="仿宋" pitchFamily="49" charset="-122"/>
              </a:rPr>
              <a:t>设计原则：</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txBox="1">
            <a:spLocks/>
          </p:cNvSpPr>
          <p:nvPr/>
        </p:nvSpPr>
        <p:spPr bwMode="black">
          <a:xfrm>
            <a:off x="303213" y="433388"/>
            <a:ext cx="7632700" cy="609600"/>
          </a:xfrm>
          <a:prstGeom prst="rect">
            <a:avLst/>
          </a:prstGeom>
          <a:noFill/>
          <a:ln w="9525">
            <a:noFill/>
            <a:miter lim="800000"/>
            <a:headEnd/>
            <a:tailEnd/>
          </a:ln>
        </p:spPr>
        <p:txBody>
          <a:bodyPr anchor="ctr"/>
          <a:lstStyle/>
          <a:p>
            <a:r>
              <a:rPr lang="zh-CN" altLang="en-US" sz="4000" b="1">
                <a:latin typeface="黑体" pitchFamily="2" charset="-122"/>
                <a:ea typeface="黑体" pitchFamily="2" charset="-122"/>
              </a:rPr>
              <a:t>预算编制说明</a:t>
            </a:r>
            <a:r>
              <a:rPr lang="en-US" altLang="zh-CN" sz="4000" b="1">
                <a:latin typeface="黑体" pitchFamily="2" charset="-122"/>
                <a:ea typeface="黑体" pitchFamily="2" charset="-122"/>
              </a:rPr>
              <a:t>—</a:t>
            </a:r>
            <a:r>
              <a:rPr lang="zh-CN" altLang="en-US" sz="4000" b="1">
                <a:latin typeface="黑体" pitchFamily="2" charset="-122"/>
                <a:ea typeface="黑体" pitchFamily="2" charset="-122"/>
              </a:rPr>
              <a:t>变化之处</a:t>
            </a:r>
          </a:p>
        </p:txBody>
      </p:sp>
      <p:grpSp>
        <p:nvGrpSpPr>
          <p:cNvPr id="72706" name="组合 31"/>
          <p:cNvGrpSpPr>
            <a:grpSpLocks/>
          </p:cNvGrpSpPr>
          <p:nvPr/>
        </p:nvGrpSpPr>
        <p:grpSpPr bwMode="auto">
          <a:xfrm>
            <a:off x="357188" y="1500188"/>
            <a:ext cx="8572500" cy="4108450"/>
            <a:chOff x="1285851" y="1749864"/>
            <a:chExt cx="8572590" cy="4108376"/>
          </a:xfrm>
        </p:grpSpPr>
        <p:sp>
          <p:nvSpPr>
            <p:cNvPr id="63" name="Oval 33"/>
            <p:cNvSpPr>
              <a:spLocks noChangeArrowheads="1"/>
            </p:cNvSpPr>
            <p:nvPr/>
          </p:nvSpPr>
          <p:spPr bwMode="gray">
            <a:xfrm>
              <a:off x="1285851" y="1800663"/>
              <a:ext cx="3578263" cy="3663884"/>
            </a:xfrm>
            <a:prstGeom prst="ellipse">
              <a:avLst/>
            </a:prstGeom>
            <a:solidFill>
              <a:srgbClr val="175B5B">
                <a:alpha val="10196"/>
              </a:srgbClr>
            </a:solidFill>
            <a:ln w="9525">
              <a:noFill/>
              <a:prstDash val="lgDash"/>
              <a:round/>
              <a:headEnd/>
              <a:tailEnd/>
            </a:ln>
          </p:spPr>
          <p:txBody>
            <a:bodyPr wrap="none" anchor="ctr"/>
            <a:lstStyle/>
            <a:p>
              <a:pPr fontAlgn="auto">
                <a:spcBef>
                  <a:spcPts val="0"/>
                </a:spcBef>
                <a:spcAft>
                  <a:spcPts val="0"/>
                </a:spcAft>
                <a:defRPr/>
              </a:pPr>
              <a:endParaRPr lang="zh-CN" altLang="en-US" kern="0">
                <a:solidFill>
                  <a:sysClr val="windowText" lastClr="000000"/>
                </a:solidFill>
                <a:latin typeface="+mn-lt"/>
              </a:endParaRPr>
            </a:p>
          </p:txBody>
        </p:sp>
        <p:sp>
          <p:nvSpPr>
            <p:cNvPr id="64" name="Text Box 39"/>
            <p:cNvSpPr txBox="1">
              <a:spLocks noChangeArrowheads="1"/>
            </p:cNvSpPr>
            <p:nvPr/>
          </p:nvSpPr>
          <p:spPr bwMode="black">
            <a:xfrm>
              <a:off x="4643448" y="1749864"/>
              <a:ext cx="3500475" cy="600064"/>
            </a:xfrm>
            <a:prstGeom prst="rect">
              <a:avLst/>
            </a:prstGeom>
            <a:noFill/>
            <a:ln w="9525" algn="ctr">
              <a:noFill/>
              <a:miter lim="800000"/>
              <a:headEnd/>
              <a:tailEnd/>
            </a:ln>
          </p:spPr>
          <p:txBody>
            <a:bodyPr>
              <a:spAutoFit/>
            </a:bodyPr>
            <a:lstStyle/>
            <a:p>
              <a:pPr fontAlgn="auto">
                <a:lnSpc>
                  <a:spcPct val="150000"/>
                </a:lnSpc>
                <a:spcBef>
                  <a:spcPts val="0"/>
                </a:spcBef>
                <a:spcAft>
                  <a:spcPts val="0"/>
                </a:spcAft>
                <a:defRPr/>
              </a:pPr>
              <a:r>
                <a:rPr lang="zh-CN" altLang="en-US" sz="2200" b="1" kern="0" dirty="0">
                  <a:solidFill>
                    <a:sysClr val="windowText" lastClr="000000"/>
                  </a:solidFill>
                  <a:latin typeface="仿宋" pitchFamily="49" charset="-122"/>
                  <a:ea typeface="仿宋" pitchFamily="49" charset="-122"/>
                </a:rPr>
                <a:t>全新的科目名称</a:t>
              </a:r>
              <a:endParaRPr lang="en-US" altLang="zh-CN" sz="2200" b="1" kern="0" dirty="0">
                <a:solidFill>
                  <a:sysClr val="windowText" lastClr="000000"/>
                </a:solidFill>
                <a:latin typeface="仿宋" pitchFamily="49" charset="-122"/>
                <a:ea typeface="仿宋" pitchFamily="49" charset="-122"/>
              </a:endParaRPr>
            </a:p>
          </p:txBody>
        </p:sp>
        <p:sp>
          <p:nvSpPr>
            <p:cNvPr id="65" name="Text Box 40"/>
            <p:cNvSpPr txBox="1">
              <a:spLocks noChangeArrowheads="1"/>
            </p:cNvSpPr>
            <p:nvPr/>
          </p:nvSpPr>
          <p:spPr bwMode="black">
            <a:xfrm>
              <a:off x="4643448" y="4750185"/>
              <a:ext cx="5072116" cy="1108055"/>
            </a:xfrm>
            <a:prstGeom prst="rect">
              <a:avLst/>
            </a:prstGeom>
            <a:noFill/>
            <a:ln w="9525" algn="ctr">
              <a:noFill/>
              <a:miter lim="800000"/>
              <a:headEnd/>
              <a:tailEnd/>
            </a:ln>
          </p:spPr>
          <p:txBody>
            <a:bodyPr>
              <a:spAutoFit/>
            </a:bodyPr>
            <a:lstStyle/>
            <a:p>
              <a:pPr fontAlgn="auto">
                <a:lnSpc>
                  <a:spcPct val="150000"/>
                </a:lnSpc>
                <a:spcBef>
                  <a:spcPts val="0"/>
                </a:spcBef>
                <a:spcAft>
                  <a:spcPts val="0"/>
                </a:spcAft>
                <a:defRPr/>
              </a:pPr>
              <a:r>
                <a:rPr lang="zh-CN" altLang="en-US" sz="2200" b="1" kern="0" dirty="0">
                  <a:solidFill>
                    <a:sysClr val="windowText" lastClr="000000"/>
                  </a:solidFill>
                  <a:latin typeface="仿宋" pitchFamily="49" charset="-122"/>
                  <a:ea typeface="仿宋" pitchFamily="49" charset="-122"/>
                </a:rPr>
                <a:t>未</a:t>
              </a:r>
              <a:r>
                <a:rPr lang="zh-CN" altLang="en-US" sz="2200" b="1" kern="0" dirty="0">
                  <a:solidFill>
                    <a:sysClr val="windowText" lastClr="000000"/>
                  </a:solidFill>
                  <a:latin typeface="仿宋" pitchFamily="49" charset="-122"/>
                  <a:ea typeface="仿宋" pitchFamily="49" charset="-122"/>
                </a:rPr>
                <a:t>按照规定审核、报送的</a:t>
              </a:r>
              <a:r>
                <a:rPr lang="zh-CN" altLang="en-US" sz="2200" b="1" kern="0" dirty="0">
                  <a:solidFill>
                    <a:sysClr val="windowText" lastClr="000000"/>
                  </a:solidFill>
                  <a:latin typeface="仿宋" pitchFamily="49" charset="-122"/>
                  <a:ea typeface="仿宋" pitchFamily="49" charset="-122"/>
                </a:rPr>
                <a:t>依托单位将记入其信用记录</a:t>
              </a:r>
            </a:p>
          </p:txBody>
        </p:sp>
        <p:sp>
          <p:nvSpPr>
            <p:cNvPr id="66" name="Text Box 41"/>
            <p:cNvSpPr txBox="1">
              <a:spLocks noChangeArrowheads="1"/>
            </p:cNvSpPr>
            <p:nvPr/>
          </p:nvSpPr>
          <p:spPr bwMode="black">
            <a:xfrm>
              <a:off x="5214954" y="4035823"/>
              <a:ext cx="4357734" cy="600064"/>
            </a:xfrm>
            <a:prstGeom prst="rect">
              <a:avLst/>
            </a:prstGeom>
            <a:noFill/>
            <a:ln w="9525" algn="ctr">
              <a:noFill/>
              <a:miter lim="800000"/>
              <a:headEnd/>
              <a:tailEnd/>
            </a:ln>
          </p:spPr>
          <p:txBody>
            <a:bodyPr>
              <a:spAutoFit/>
            </a:bodyPr>
            <a:lstStyle/>
            <a:p>
              <a:pPr fontAlgn="auto">
                <a:lnSpc>
                  <a:spcPct val="150000"/>
                </a:lnSpc>
                <a:spcBef>
                  <a:spcPts val="0"/>
                </a:spcBef>
                <a:spcAft>
                  <a:spcPts val="0"/>
                </a:spcAft>
                <a:defRPr/>
              </a:pPr>
              <a:r>
                <a:rPr lang="zh-CN" altLang="en-US" sz="2200" b="1" kern="0" dirty="0">
                  <a:solidFill>
                    <a:sysClr val="windowText" lastClr="000000"/>
                  </a:solidFill>
                  <a:latin typeface="仿宋" pitchFamily="49" charset="-122"/>
                  <a:ea typeface="仿宋" pitchFamily="49" charset="-122"/>
                </a:rPr>
                <a:t>表格存在</a:t>
              </a:r>
              <a:r>
                <a:rPr lang="zh-CN" altLang="en-US" sz="2200" b="1" kern="0" dirty="0">
                  <a:solidFill>
                    <a:sysClr val="windowText" lastClr="000000"/>
                  </a:solidFill>
                  <a:latin typeface="仿宋" pitchFamily="49" charset="-122"/>
                  <a:ea typeface="仿宋" pitchFamily="49" charset="-122"/>
                </a:rPr>
                <a:t>一定的勾稽关系</a:t>
              </a:r>
              <a:endParaRPr lang="en-US" altLang="zh-CN" sz="2200" b="1" kern="0" dirty="0">
                <a:solidFill>
                  <a:sysClr val="windowText" lastClr="000000"/>
                </a:solidFill>
                <a:latin typeface="仿宋" pitchFamily="49" charset="-122"/>
                <a:ea typeface="仿宋" pitchFamily="49" charset="-122"/>
              </a:endParaRPr>
            </a:p>
          </p:txBody>
        </p:sp>
        <p:sp>
          <p:nvSpPr>
            <p:cNvPr id="67" name="Text Box 42"/>
            <p:cNvSpPr txBox="1">
              <a:spLocks noChangeArrowheads="1"/>
            </p:cNvSpPr>
            <p:nvPr/>
          </p:nvSpPr>
          <p:spPr bwMode="black">
            <a:xfrm>
              <a:off x="5072078" y="2464226"/>
              <a:ext cx="4786363" cy="520691"/>
            </a:xfrm>
            <a:prstGeom prst="rect">
              <a:avLst/>
            </a:prstGeom>
            <a:noFill/>
            <a:ln w="9525" algn="ctr">
              <a:noFill/>
              <a:miter lim="800000"/>
              <a:headEnd/>
              <a:tailEnd/>
            </a:ln>
          </p:spPr>
          <p:txBody>
            <a:bodyPr>
              <a:spAutoFit/>
            </a:bodyPr>
            <a:lstStyle/>
            <a:p>
              <a:pPr fontAlgn="auto">
                <a:lnSpc>
                  <a:spcPct val="150000"/>
                </a:lnSpc>
                <a:spcBef>
                  <a:spcPts val="0"/>
                </a:spcBef>
                <a:spcAft>
                  <a:spcPts val="0"/>
                </a:spcAft>
                <a:defRPr/>
              </a:pPr>
              <a:r>
                <a:rPr lang="zh-CN" altLang="en-US" sz="2200" b="1" kern="0" dirty="0">
                  <a:solidFill>
                    <a:sysClr val="windowText" lastClr="000000"/>
                  </a:solidFill>
                  <a:latin typeface="仿宋" pitchFamily="49" charset="-122"/>
                  <a:ea typeface="仿宋" pitchFamily="49" charset="-122"/>
                </a:rPr>
                <a:t>间接费用的核定标准和管理方式</a:t>
              </a:r>
              <a:endParaRPr lang="en-US" altLang="zh-CN" sz="2200" b="1" kern="0" dirty="0">
                <a:solidFill>
                  <a:sysClr val="windowText" lastClr="000000"/>
                </a:solidFill>
                <a:latin typeface="仿宋" pitchFamily="49" charset="-122"/>
                <a:ea typeface="仿宋" pitchFamily="49" charset="-122"/>
              </a:endParaRPr>
            </a:p>
          </p:txBody>
        </p:sp>
        <p:sp>
          <p:nvSpPr>
            <p:cNvPr id="68" name="Text Box 43"/>
            <p:cNvSpPr txBox="1">
              <a:spLocks noChangeArrowheads="1"/>
            </p:cNvSpPr>
            <p:nvPr/>
          </p:nvSpPr>
          <p:spPr bwMode="black">
            <a:xfrm>
              <a:off x="5286393" y="3250024"/>
              <a:ext cx="4429172" cy="600064"/>
            </a:xfrm>
            <a:prstGeom prst="rect">
              <a:avLst/>
            </a:prstGeom>
            <a:noFill/>
            <a:ln w="9525" algn="ctr">
              <a:noFill/>
              <a:miter lim="800000"/>
              <a:headEnd/>
              <a:tailEnd/>
            </a:ln>
          </p:spPr>
          <p:txBody>
            <a:bodyPr>
              <a:spAutoFit/>
            </a:bodyPr>
            <a:lstStyle/>
            <a:p>
              <a:pPr fontAlgn="auto">
                <a:lnSpc>
                  <a:spcPct val="150000"/>
                </a:lnSpc>
                <a:spcBef>
                  <a:spcPts val="0"/>
                </a:spcBef>
                <a:spcAft>
                  <a:spcPts val="0"/>
                </a:spcAft>
                <a:defRPr/>
              </a:pPr>
              <a:r>
                <a:rPr lang="zh-CN" altLang="en-US" sz="2200" b="1" kern="0" dirty="0">
                  <a:solidFill>
                    <a:sysClr val="windowText" lastClr="000000"/>
                  </a:solidFill>
                  <a:latin typeface="仿宋" pitchFamily="49" charset="-122"/>
                  <a:ea typeface="仿宋" pitchFamily="49" charset="-122"/>
                </a:rPr>
                <a:t>增设预算说明书</a:t>
              </a:r>
              <a:r>
                <a:rPr lang="zh-CN" altLang="en-US" sz="2200" b="1" kern="0" dirty="0">
                  <a:solidFill>
                    <a:sysClr val="windowText" lastClr="000000"/>
                  </a:solidFill>
                  <a:latin typeface="仿宋" pitchFamily="49" charset="-122"/>
                  <a:ea typeface="仿宋" pitchFamily="49" charset="-122"/>
                </a:rPr>
                <a:t>，预算资金明细表</a:t>
              </a:r>
              <a:endParaRPr lang="en-US" altLang="zh-CN" sz="2200" b="1" kern="0" dirty="0">
                <a:solidFill>
                  <a:sysClr val="windowText" lastClr="000000"/>
                </a:solidFill>
                <a:latin typeface="仿宋" pitchFamily="49" charset="-122"/>
                <a:ea typeface="仿宋" pitchFamily="49" charset="-122"/>
              </a:endParaRPr>
            </a:p>
          </p:txBody>
        </p:sp>
        <p:grpSp>
          <p:nvGrpSpPr>
            <p:cNvPr id="72747" name="Group 44"/>
            <p:cNvGrpSpPr>
              <a:grpSpLocks/>
            </p:cNvGrpSpPr>
            <p:nvPr/>
          </p:nvGrpSpPr>
          <p:grpSpPr bwMode="auto">
            <a:xfrm>
              <a:off x="4098131" y="1833510"/>
              <a:ext cx="419959" cy="430251"/>
              <a:chOff x="384" y="1776"/>
              <a:chExt cx="1488" cy="1488"/>
            </a:xfrm>
          </p:grpSpPr>
          <p:sp>
            <p:nvSpPr>
              <p:cNvPr id="84" name="Oval 45"/>
              <p:cNvSpPr>
                <a:spLocks noChangeArrowheads="1"/>
              </p:cNvSpPr>
              <p:nvPr/>
            </p:nvSpPr>
            <p:spPr bwMode="gray">
              <a:xfrm>
                <a:off x="387" y="1778"/>
                <a:ext cx="1485" cy="1488"/>
              </a:xfrm>
              <a:prstGeom prst="ellipse">
                <a:avLst/>
              </a:prstGeom>
              <a:gradFill rotWithShape="1">
                <a:gsLst>
                  <a:gs pos="0">
                    <a:srgbClr val="A4C226">
                      <a:gamma/>
                      <a:tint val="10196"/>
                      <a:invGamma/>
                    </a:srgbClr>
                  </a:gs>
                  <a:gs pos="50000">
                    <a:srgbClr val="A4C226"/>
                  </a:gs>
                  <a:gs pos="100000">
                    <a:srgbClr val="A4C226">
                      <a:gamma/>
                      <a:tint val="10196"/>
                      <a:invGamma/>
                    </a:srgbClr>
                  </a:gs>
                </a:gsLst>
                <a:lin ang="5400000" scaled="1"/>
              </a:gradFill>
              <a:ln w="12700">
                <a:solidFill>
                  <a:srgbClr val="A4C226"/>
                </a:solidFill>
                <a:round/>
                <a:headEnd/>
                <a:tailEnd/>
              </a:ln>
              <a:effectLst>
                <a:outerShdw dist="50800" dir="5400000" algn="ctr" rotWithShape="0">
                  <a:srgbClr val="DDDDDD">
                    <a:alpha val="50000"/>
                  </a:srgbClr>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85" name="Oval 46"/>
              <p:cNvSpPr>
                <a:spLocks noChangeArrowheads="1"/>
              </p:cNvSpPr>
              <p:nvPr/>
            </p:nvSpPr>
            <p:spPr bwMode="gray">
              <a:xfrm>
                <a:off x="404" y="1800"/>
                <a:ext cx="1440" cy="1433"/>
              </a:xfrm>
              <a:prstGeom prst="ellipse">
                <a:avLst/>
              </a:prstGeom>
              <a:gradFill rotWithShape="1">
                <a:gsLst>
                  <a:gs pos="0">
                    <a:srgbClr val="A4C226">
                      <a:gamma/>
                      <a:tint val="34902"/>
                      <a:invGamma/>
                    </a:srgbClr>
                  </a:gs>
                  <a:gs pos="50000">
                    <a:srgbClr val="A4C226"/>
                  </a:gs>
                  <a:gs pos="100000">
                    <a:srgbClr val="A4C226">
                      <a:gamma/>
                      <a:tint val="34902"/>
                      <a:invGamma/>
                    </a:srgbClr>
                  </a:gs>
                </a:gsLst>
                <a:lin ang="5400000" scaled="1"/>
              </a:gradFill>
              <a:ln w="19050">
                <a:solidFill>
                  <a:srgbClr val="A4C226">
                    <a:alpha val="20000"/>
                  </a:srgbClr>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grpSp>
        <p:grpSp>
          <p:nvGrpSpPr>
            <p:cNvPr id="72748" name="Group 47"/>
            <p:cNvGrpSpPr>
              <a:grpSpLocks/>
            </p:cNvGrpSpPr>
            <p:nvPr/>
          </p:nvGrpSpPr>
          <p:grpSpPr bwMode="auto">
            <a:xfrm>
              <a:off x="4568394" y="2519310"/>
              <a:ext cx="419959" cy="430251"/>
              <a:chOff x="384" y="1776"/>
              <a:chExt cx="1488" cy="1488"/>
            </a:xfrm>
          </p:grpSpPr>
          <p:sp>
            <p:nvSpPr>
              <p:cNvPr id="82" name="Oval 48"/>
              <p:cNvSpPr>
                <a:spLocks noChangeArrowheads="1"/>
              </p:cNvSpPr>
              <p:nvPr/>
            </p:nvSpPr>
            <p:spPr bwMode="gray">
              <a:xfrm>
                <a:off x="386" y="1778"/>
                <a:ext cx="1485" cy="1488"/>
              </a:xfrm>
              <a:prstGeom prst="ellipse">
                <a:avLst/>
              </a:prstGeom>
              <a:gradFill rotWithShape="1">
                <a:gsLst>
                  <a:gs pos="0">
                    <a:srgbClr val="6CA5D8">
                      <a:gamma/>
                      <a:tint val="10196"/>
                      <a:invGamma/>
                    </a:srgbClr>
                  </a:gs>
                  <a:gs pos="50000">
                    <a:srgbClr val="6CA5D8"/>
                  </a:gs>
                  <a:gs pos="100000">
                    <a:srgbClr val="6CA5D8">
                      <a:gamma/>
                      <a:tint val="10196"/>
                      <a:invGamma/>
                    </a:srgbClr>
                  </a:gs>
                </a:gsLst>
                <a:lin ang="5400000" scaled="1"/>
              </a:gradFill>
              <a:ln w="12700">
                <a:solidFill>
                  <a:srgbClr val="6CA5D8"/>
                </a:solidFill>
                <a:round/>
                <a:headEnd/>
                <a:tailEnd/>
              </a:ln>
              <a:effectLst>
                <a:outerShdw dist="50800" dir="5400000" algn="ctr" rotWithShape="0">
                  <a:srgbClr val="DDDDDD">
                    <a:alpha val="50000"/>
                  </a:srgbClr>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83" name="Oval 49"/>
              <p:cNvSpPr>
                <a:spLocks noChangeArrowheads="1"/>
              </p:cNvSpPr>
              <p:nvPr/>
            </p:nvSpPr>
            <p:spPr bwMode="gray">
              <a:xfrm>
                <a:off x="408" y="1800"/>
                <a:ext cx="1434" cy="1433"/>
              </a:xfrm>
              <a:prstGeom prst="ellipse">
                <a:avLst/>
              </a:prstGeom>
              <a:gradFill rotWithShape="1">
                <a:gsLst>
                  <a:gs pos="0">
                    <a:srgbClr val="6CA5D8">
                      <a:gamma/>
                      <a:tint val="34902"/>
                      <a:invGamma/>
                    </a:srgbClr>
                  </a:gs>
                  <a:gs pos="50000">
                    <a:srgbClr val="6CA5D8"/>
                  </a:gs>
                  <a:gs pos="100000">
                    <a:srgbClr val="6CA5D8">
                      <a:gamma/>
                      <a:tint val="34902"/>
                      <a:invGamma/>
                    </a:srgbClr>
                  </a:gs>
                </a:gsLst>
                <a:lin ang="5400000" scaled="1"/>
              </a:gradFill>
              <a:ln w="19050">
                <a:solidFill>
                  <a:srgbClr val="6CA5D8">
                    <a:alpha val="20000"/>
                  </a:srgbClr>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grpSp>
        <p:grpSp>
          <p:nvGrpSpPr>
            <p:cNvPr id="72749" name="Group 50"/>
            <p:cNvGrpSpPr>
              <a:grpSpLocks/>
            </p:cNvGrpSpPr>
            <p:nvPr/>
          </p:nvGrpSpPr>
          <p:grpSpPr bwMode="auto">
            <a:xfrm>
              <a:off x="4803525" y="3299732"/>
              <a:ext cx="419959" cy="800358"/>
              <a:chOff x="384" y="1776"/>
              <a:chExt cx="1488" cy="2768"/>
            </a:xfrm>
          </p:grpSpPr>
          <p:sp>
            <p:nvSpPr>
              <p:cNvPr id="80" name="Oval 51"/>
              <p:cNvSpPr>
                <a:spLocks noChangeArrowheads="1"/>
              </p:cNvSpPr>
              <p:nvPr/>
            </p:nvSpPr>
            <p:spPr bwMode="gray">
              <a:xfrm>
                <a:off x="385" y="1774"/>
                <a:ext cx="1485" cy="1488"/>
              </a:xfrm>
              <a:prstGeom prst="ellipse">
                <a:avLst/>
              </a:prstGeom>
              <a:gradFill rotWithShape="1">
                <a:gsLst>
                  <a:gs pos="0">
                    <a:srgbClr val="5D4BC7">
                      <a:gamma/>
                      <a:tint val="10196"/>
                      <a:invGamma/>
                    </a:srgbClr>
                  </a:gs>
                  <a:gs pos="50000">
                    <a:srgbClr val="5D4BC7"/>
                  </a:gs>
                  <a:gs pos="100000">
                    <a:srgbClr val="5D4BC7">
                      <a:gamma/>
                      <a:tint val="10196"/>
                      <a:invGamma/>
                    </a:srgbClr>
                  </a:gs>
                </a:gsLst>
                <a:lin ang="5400000" scaled="1"/>
              </a:gradFill>
              <a:ln w="12700">
                <a:solidFill>
                  <a:srgbClr val="5D4BC7"/>
                </a:solidFill>
                <a:round/>
                <a:headEnd/>
                <a:tailEnd/>
              </a:ln>
              <a:effectLst>
                <a:outerShdw dist="50800" dir="5400000" algn="ctr" rotWithShape="0">
                  <a:srgbClr val="DDDDDD">
                    <a:alpha val="50000"/>
                  </a:srgbClr>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81" name="Oval 52"/>
              <p:cNvSpPr>
                <a:spLocks noChangeArrowheads="1"/>
              </p:cNvSpPr>
              <p:nvPr/>
            </p:nvSpPr>
            <p:spPr bwMode="gray">
              <a:xfrm>
                <a:off x="407" y="1796"/>
                <a:ext cx="1434" cy="2745"/>
              </a:xfrm>
              <a:prstGeom prst="ellipse">
                <a:avLst/>
              </a:prstGeom>
              <a:noFill/>
              <a:ln w="9525" algn="ctr">
                <a:noFill/>
                <a:miter lim="800000"/>
                <a:headEnd/>
                <a:tailEnd/>
              </a:ln>
            </p:spPr>
            <p:txBody>
              <a:bodyPr>
                <a:spAutoFit/>
              </a:bodyPr>
              <a:lstStyle/>
              <a:p>
                <a:pPr fontAlgn="auto">
                  <a:lnSpc>
                    <a:spcPct val="150000"/>
                  </a:lnSpc>
                  <a:spcBef>
                    <a:spcPts val="0"/>
                  </a:spcBef>
                  <a:spcAft>
                    <a:spcPts val="0"/>
                  </a:spcAft>
                  <a:defRPr/>
                </a:pPr>
                <a:endParaRPr lang="zh-CN" altLang="en-US" sz="2200" b="1" kern="0">
                  <a:solidFill>
                    <a:sysClr val="windowText" lastClr="000000"/>
                  </a:solidFill>
                  <a:latin typeface="仿宋" pitchFamily="49" charset="-122"/>
                  <a:ea typeface="仿宋" pitchFamily="49" charset="-122"/>
                </a:endParaRPr>
              </a:p>
            </p:txBody>
          </p:sp>
        </p:grpSp>
        <p:grpSp>
          <p:nvGrpSpPr>
            <p:cNvPr id="72750" name="Group 53"/>
            <p:cNvGrpSpPr>
              <a:grpSpLocks/>
            </p:cNvGrpSpPr>
            <p:nvPr/>
          </p:nvGrpSpPr>
          <p:grpSpPr bwMode="auto">
            <a:xfrm>
              <a:off x="4574321" y="4072566"/>
              <a:ext cx="559663" cy="794286"/>
              <a:chOff x="405" y="1797"/>
              <a:chExt cx="1983" cy="2747"/>
            </a:xfrm>
          </p:grpSpPr>
          <p:sp>
            <p:nvSpPr>
              <p:cNvPr id="78" name="Oval 54"/>
              <p:cNvSpPr>
                <a:spLocks noChangeArrowheads="1"/>
              </p:cNvSpPr>
              <p:nvPr/>
            </p:nvSpPr>
            <p:spPr bwMode="gray">
              <a:xfrm>
                <a:off x="903" y="1917"/>
                <a:ext cx="1485" cy="1488"/>
              </a:xfrm>
              <a:prstGeom prst="ellipse">
                <a:avLst/>
              </a:prstGeom>
              <a:gradFill rotWithShape="1">
                <a:gsLst>
                  <a:gs pos="0">
                    <a:srgbClr val="878FA5">
                      <a:gamma/>
                      <a:tint val="10196"/>
                      <a:invGamma/>
                    </a:srgbClr>
                  </a:gs>
                  <a:gs pos="50000">
                    <a:srgbClr val="878FA5"/>
                  </a:gs>
                  <a:gs pos="100000">
                    <a:srgbClr val="878FA5">
                      <a:gamma/>
                      <a:tint val="10196"/>
                      <a:invGamma/>
                    </a:srgbClr>
                  </a:gs>
                </a:gsLst>
                <a:lin ang="5400000" scaled="1"/>
              </a:gradFill>
              <a:ln w="12700">
                <a:solidFill>
                  <a:srgbClr val="878FA5"/>
                </a:solidFill>
                <a:round/>
                <a:headEnd/>
                <a:tailEnd/>
              </a:ln>
              <a:effectLst>
                <a:outerShdw dist="50800" dir="5400000" algn="ctr" rotWithShape="0">
                  <a:srgbClr val="DDDDDD">
                    <a:alpha val="50000"/>
                  </a:srgbClr>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79" name="Oval 55"/>
              <p:cNvSpPr>
                <a:spLocks noChangeArrowheads="1"/>
              </p:cNvSpPr>
              <p:nvPr/>
            </p:nvSpPr>
            <p:spPr bwMode="gray">
              <a:xfrm>
                <a:off x="402" y="1796"/>
                <a:ext cx="1440" cy="2745"/>
              </a:xfrm>
              <a:prstGeom prst="ellipse">
                <a:avLst/>
              </a:prstGeom>
              <a:noFill/>
              <a:ln w="9525" algn="ctr">
                <a:noFill/>
                <a:miter lim="800000"/>
                <a:headEnd/>
                <a:tailEnd/>
              </a:ln>
            </p:spPr>
            <p:txBody>
              <a:bodyPr>
                <a:spAutoFit/>
              </a:bodyPr>
              <a:lstStyle/>
              <a:p>
                <a:pPr fontAlgn="auto">
                  <a:lnSpc>
                    <a:spcPct val="150000"/>
                  </a:lnSpc>
                  <a:spcBef>
                    <a:spcPts val="0"/>
                  </a:spcBef>
                  <a:spcAft>
                    <a:spcPts val="0"/>
                  </a:spcAft>
                  <a:defRPr/>
                </a:pPr>
                <a:endParaRPr lang="zh-CN" altLang="en-US" sz="2200" b="1" kern="0">
                  <a:solidFill>
                    <a:sysClr val="windowText" lastClr="000000"/>
                  </a:solidFill>
                  <a:latin typeface="仿宋" pitchFamily="49" charset="-122"/>
                  <a:ea typeface="仿宋" pitchFamily="49" charset="-122"/>
                </a:endParaRPr>
              </a:p>
            </p:txBody>
          </p:sp>
        </p:grpSp>
        <p:sp>
          <p:nvSpPr>
            <p:cNvPr id="73" name="Oval 57"/>
            <p:cNvSpPr>
              <a:spLocks noChangeArrowheads="1"/>
            </p:cNvSpPr>
            <p:nvPr/>
          </p:nvSpPr>
          <p:spPr bwMode="gray">
            <a:xfrm>
              <a:off x="4214819" y="4893057"/>
              <a:ext cx="422279" cy="430204"/>
            </a:xfrm>
            <a:prstGeom prst="ellipse">
              <a:avLst/>
            </a:prstGeom>
            <a:gradFill rotWithShape="1">
              <a:gsLst>
                <a:gs pos="0">
                  <a:srgbClr val="D04896">
                    <a:gamma/>
                    <a:tint val="10196"/>
                    <a:invGamma/>
                  </a:srgbClr>
                </a:gs>
                <a:gs pos="50000">
                  <a:srgbClr val="D04896"/>
                </a:gs>
                <a:gs pos="100000">
                  <a:srgbClr val="D04896">
                    <a:gamma/>
                    <a:tint val="10196"/>
                    <a:invGamma/>
                  </a:srgbClr>
                </a:gs>
              </a:gsLst>
              <a:lin ang="5400000" scaled="1"/>
            </a:gradFill>
            <a:ln w="12700">
              <a:solidFill>
                <a:srgbClr val="D04896"/>
              </a:solidFill>
              <a:round/>
              <a:headEnd/>
              <a:tailEnd/>
            </a:ln>
            <a:effectLst>
              <a:outerShdw dist="50800" dir="5400000" algn="ctr" rotWithShape="0">
                <a:srgbClr val="DDDDDD">
                  <a:alpha val="50000"/>
                </a:srgbClr>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grpSp>
          <p:nvGrpSpPr>
            <p:cNvPr id="72752" name="Group 59"/>
            <p:cNvGrpSpPr>
              <a:grpSpLocks/>
            </p:cNvGrpSpPr>
            <p:nvPr/>
          </p:nvGrpSpPr>
          <p:grpSpPr bwMode="auto">
            <a:xfrm>
              <a:off x="1583054" y="2143116"/>
              <a:ext cx="2869722" cy="2940046"/>
              <a:chOff x="384" y="1776"/>
              <a:chExt cx="1488" cy="1488"/>
            </a:xfrm>
          </p:grpSpPr>
          <p:sp>
            <p:nvSpPr>
              <p:cNvPr id="76" name="Oval 60"/>
              <p:cNvSpPr>
                <a:spLocks noChangeArrowheads="1"/>
              </p:cNvSpPr>
              <p:nvPr/>
            </p:nvSpPr>
            <p:spPr bwMode="gray">
              <a:xfrm>
                <a:off x="384" y="1776"/>
                <a:ext cx="1488" cy="1488"/>
              </a:xfrm>
              <a:prstGeom prst="ellipse">
                <a:avLst/>
              </a:prstGeom>
              <a:gradFill rotWithShape="1">
                <a:gsLst>
                  <a:gs pos="0">
                    <a:srgbClr val="175B5B">
                      <a:gamma/>
                      <a:tint val="0"/>
                      <a:invGamma/>
                    </a:srgbClr>
                  </a:gs>
                  <a:gs pos="50000">
                    <a:srgbClr val="175B5B"/>
                  </a:gs>
                  <a:gs pos="100000">
                    <a:srgbClr val="175B5B">
                      <a:gamma/>
                      <a:tint val="0"/>
                      <a:invGamma/>
                    </a:srgbClr>
                  </a:gs>
                </a:gsLst>
                <a:lin ang="5400000" scaled="1"/>
              </a:gradFill>
              <a:ln w="12700">
                <a:solidFill>
                  <a:srgbClr val="FFFFFF"/>
                </a:solidFill>
                <a:round/>
                <a:headEnd/>
                <a:tailEnd/>
              </a:ln>
              <a:effectLst>
                <a:outerShdw dist="50800" dir="5400000" algn="ctr" rotWithShape="0">
                  <a:srgbClr val="DDDDDD">
                    <a:alpha val="50000"/>
                  </a:srgbClr>
                </a:outerShdw>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sp>
            <p:nvSpPr>
              <p:cNvPr id="77" name="Oval 61"/>
              <p:cNvSpPr>
                <a:spLocks noChangeArrowheads="1"/>
              </p:cNvSpPr>
              <p:nvPr/>
            </p:nvSpPr>
            <p:spPr bwMode="gray">
              <a:xfrm>
                <a:off x="407" y="1800"/>
                <a:ext cx="1434" cy="1433"/>
              </a:xfrm>
              <a:prstGeom prst="ellipse">
                <a:avLst/>
              </a:prstGeom>
              <a:gradFill rotWithShape="1">
                <a:gsLst>
                  <a:gs pos="0">
                    <a:srgbClr val="175B5B">
                      <a:gamma/>
                      <a:tint val="34902"/>
                      <a:invGamma/>
                    </a:srgbClr>
                  </a:gs>
                  <a:gs pos="50000">
                    <a:srgbClr val="175B5B"/>
                  </a:gs>
                  <a:gs pos="100000">
                    <a:srgbClr val="175B5B">
                      <a:gamma/>
                      <a:tint val="34902"/>
                      <a:invGamma/>
                    </a:srgbClr>
                  </a:gs>
                </a:gsLst>
                <a:lin ang="5400000" scaled="1"/>
              </a:gradFill>
              <a:ln w="19050">
                <a:solidFill>
                  <a:srgbClr val="FFFFFF">
                    <a:alpha val="20000"/>
                  </a:srgbClr>
                </a:solid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ndParaRPr>
              </a:p>
            </p:txBody>
          </p:sp>
        </p:grpSp>
        <p:sp>
          <p:nvSpPr>
            <p:cNvPr id="75" name="Text Box 37"/>
            <p:cNvSpPr txBox="1">
              <a:spLocks noChangeArrowheads="1"/>
            </p:cNvSpPr>
            <p:nvPr/>
          </p:nvSpPr>
          <p:spPr bwMode="white">
            <a:xfrm>
              <a:off x="1831957" y="2892843"/>
              <a:ext cx="2170135" cy="1477935"/>
            </a:xfrm>
            <a:prstGeom prst="rect">
              <a:avLst/>
            </a:prstGeom>
            <a:noFill/>
            <a:ln w="9525" algn="ctr">
              <a:noFill/>
              <a:miter lim="800000"/>
              <a:headEnd/>
              <a:tailEnd/>
            </a:ln>
            <a:effectLst>
              <a:outerShdw dist="28398" dir="3806097" algn="ctr" rotWithShape="0">
                <a:srgbClr val="0F1A81"/>
              </a:outerShdw>
            </a:effectLst>
          </p:spPr>
          <p:txBody>
            <a:bodyPr>
              <a:spAutoFit/>
            </a:bodyPr>
            <a:lstStyle/>
            <a:p>
              <a:pPr algn="ctr" fontAlgn="auto">
                <a:spcBef>
                  <a:spcPct val="50000"/>
                </a:spcBef>
                <a:spcAft>
                  <a:spcPts val="0"/>
                </a:spcAft>
                <a:defRPr/>
              </a:pPr>
              <a:r>
                <a:rPr lang="zh-CN" altLang="en-US" sz="3600" b="1" kern="0" dirty="0">
                  <a:solidFill>
                    <a:srgbClr val="FFFFFF"/>
                  </a:solidFill>
                  <a:latin typeface="Arial" charset="0"/>
                </a:rPr>
                <a:t>五点</a:t>
              </a:r>
              <a:endParaRPr lang="en-US" altLang="zh-CN" sz="3600" b="1" kern="0" dirty="0">
                <a:solidFill>
                  <a:srgbClr val="FFFFFF"/>
                </a:solidFill>
                <a:latin typeface="Arial" charset="0"/>
              </a:endParaRPr>
            </a:p>
            <a:p>
              <a:pPr algn="ctr" fontAlgn="auto">
                <a:spcBef>
                  <a:spcPct val="50000"/>
                </a:spcBef>
                <a:spcAft>
                  <a:spcPts val="0"/>
                </a:spcAft>
                <a:defRPr/>
              </a:pPr>
              <a:r>
                <a:rPr lang="zh-CN" altLang="en-US" sz="3600" b="1" kern="0" dirty="0">
                  <a:solidFill>
                    <a:srgbClr val="FFFFFF"/>
                  </a:solidFill>
                  <a:latin typeface="Arial" charset="0"/>
                </a:rPr>
                <a:t>不同</a:t>
              </a:r>
              <a:endParaRPr lang="en-US" altLang="zh-CN" sz="3600" b="1" kern="0" dirty="0">
                <a:solidFill>
                  <a:srgbClr val="FFFFFF"/>
                </a:solidFill>
                <a:latin typeface="Arial" charset="0"/>
              </a:endParaRPr>
            </a:p>
          </p:txBody>
        </p:sp>
      </p:grpSp>
      <p:grpSp>
        <p:nvGrpSpPr>
          <p:cNvPr id="72707" name="组合 66"/>
          <p:cNvGrpSpPr>
            <a:grpSpLocks/>
          </p:cNvGrpSpPr>
          <p:nvPr/>
        </p:nvGrpSpPr>
        <p:grpSpPr bwMode="auto">
          <a:xfrm>
            <a:off x="7143750" y="5429250"/>
            <a:ext cx="1639888" cy="1179513"/>
            <a:chOff x="6076387" y="4719125"/>
            <a:chExt cx="2706658" cy="1889769"/>
          </a:xfrm>
        </p:grpSpPr>
        <p:grpSp>
          <p:nvGrpSpPr>
            <p:cNvPr id="72708" name="Group 30"/>
            <p:cNvGrpSpPr>
              <a:grpSpLocks/>
            </p:cNvGrpSpPr>
            <p:nvPr/>
          </p:nvGrpSpPr>
          <p:grpSpPr bwMode="auto">
            <a:xfrm>
              <a:off x="6076387" y="4748782"/>
              <a:ext cx="966560" cy="1163995"/>
              <a:chOff x="1124" y="1496"/>
              <a:chExt cx="1219" cy="1468"/>
            </a:xfrm>
          </p:grpSpPr>
          <p:grpSp>
            <p:nvGrpSpPr>
              <p:cNvPr id="72731" name="Group 31"/>
              <p:cNvGrpSpPr>
                <a:grpSpLocks/>
              </p:cNvGrpSpPr>
              <p:nvPr/>
            </p:nvGrpSpPr>
            <p:grpSpPr bwMode="auto">
              <a:xfrm>
                <a:off x="1136" y="1496"/>
                <a:ext cx="970" cy="1313"/>
                <a:chOff x="1136" y="1496"/>
                <a:chExt cx="970" cy="1313"/>
              </a:xfrm>
            </p:grpSpPr>
            <p:sp>
              <p:nvSpPr>
                <p:cNvPr id="72733" name="Freeform 4"/>
                <p:cNvSpPr>
                  <a:spLocks/>
                </p:cNvSpPr>
                <p:nvPr/>
              </p:nvSpPr>
              <p:spPr bwMode="gray">
                <a:xfrm rot="328192">
                  <a:off x="1178" y="2009"/>
                  <a:ext cx="243" cy="120"/>
                </a:xfrm>
                <a:custGeom>
                  <a:avLst/>
                  <a:gdLst>
                    <a:gd name="T0" fmla="*/ 0 w 389"/>
                    <a:gd name="T1" fmla="*/ 33344724 h 182"/>
                    <a:gd name="T2" fmla="*/ 19431024 w 389"/>
                    <a:gd name="T3" fmla="*/ 33344724 h 182"/>
                    <a:gd name="T4" fmla="*/ 19431024 w 389"/>
                    <a:gd name="T5" fmla="*/ 33344724 h 182"/>
                    <a:gd name="T6" fmla="*/ 19431024 w 389"/>
                    <a:gd name="T7" fmla="*/ 0 h 182"/>
                    <a:gd name="T8" fmla="*/ 0 w 389"/>
                    <a:gd name="T9" fmla="*/ 33344724 h 182"/>
                    <a:gd name="T10" fmla="*/ 0 60000 65536"/>
                    <a:gd name="T11" fmla="*/ 0 60000 65536"/>
                    <a:gd name="T12" fmla="*/ 0 60000 65536"/>
                    <a:gd name="T13" fmla="*/ 0 60000 65536"/>
                    <a:gd name="T14" fmla="*/ 0 60000 65536"/>
                    <a:gd name="T15" fmla="*/ 0 w 389"/>
                    <a:gd name="T16" fmla="*/ 0 h 182"/>
                    <a:gd name="T17" fmla="*/ 389 w 389"/>
                    <a:gd name="T18" fmla="*/ 182 h 182"/>
                  </a:gdLst>
                  <a:ahLst/>
                  <a:cxnLst>
                    <a:cxn ang="T10">
                      <a:pos x="T0" y="T1"/>
                    </a:cxn>
                    <a:cxn ang="T11">
                      <a:pos x="T2" y="T3"/>
                    </a:cxn>
                    <a:cxn ang="T12">
                      <a:pos x="T4" y="T5"/>
                    </a:cxn>
                    <a:cxn ang="T13">
                      <a:pos x="T6" y="T7"/>
                    </a:cxn>
                    <a:cxn ang="T14">
                      <a:pos x="T8" y="T9"/>
                    </a:cxn>
                  </a:cxnLst>
                  <a:rect l="T15" t="T16" r="T17" b="T18"/>
                  <a:pathLst>
                    <a:path w="389" h="182">
                      <a:moveTo>
                        <a:pt x="0" y="133"/>
                      </a:moveTo>
                      <a:lnTo>
                        <a:pt x="49" y="182"/>
                      </a:lnTo>
                      <a:lnTo>
                        <a:pt x="389" y="45"/>
                      </a:lnTo>
                      <a:lnTo>
                        <a:pt x="330" y="0"/>
                      </a:lnTo>
                      <a:lnTo>
                        <a:pt x="0" y="133"/>
                      </a:lnTo>
                      <a:close/>
                    </a:path>
                  </a:pathLst>
                </a:custGeom>
                <a:gradFill rotWithShape="1">
                  <a:gsLst>
                    <a:gs pos="0">
                      <a:srgbClr val="0061B2"/>
                    </a:gs>
                    <a:gs pos="100000">
                      <a:srgbClr val="002D52"/>
                    </a:gs>
                  </a:gsLst>
                  <a:lin ang="2700000" scaled="1"/>
                </a:gradFill>
                <a:ln w="9525">
                  <a:noFill/>
                  <a:miter lim="800000"/>
                  <a:headEnd/>
                  <a:tailEnd/>
                </a:ln>
              </p:spPr>
              <p:txBody>
                <a:bodyPr/>
                <a:lstStyle/>
                <a:p>
                  <a:endParaRPr lang="zh-CN" altLang="en-US"/>
                </a:p>
              </p:txBody>
            </p:sp>
            <p:sp>
              <p:nvSpPr>
                <p:cNvPr id="72734" name="Freeform 5"/>
                <p:cNvSpPr>
                  <a:spLocks/>
                </p:cNvSpPr>
                <p:nvPr/>
              </p:nvSpPr>
              <p:spPr bwMode="gray">
                <a:xfrm rot="328192">
                  <a:off x="1565" y="2386"/>
                  <a:ext cx="227" cy="97"/>
                </a:xfrm>
                <a:custGeom>
                  <a:avLst/>
                  <a:gdLst>
                    <a:gd name="T0" fmla="*/ 0 w 366"/>
                    <a:gd name="T1" fmla="*/ 21107580 h 154"/>
                    <a:gd name="T2" fmla="*/ 18087389 w 366"/>
                    <a:gd name="T3" fmla="*/ 21107580 h 154"/>
                    <a:gd name="T4" fmla="*/ 18087389 w 366"/>
                    <a:gd name="T5" fmla="*/ 21107580 h 154"/>
                    <a:gd name="T6" fmla="*/ 18087389 w 366"/>
                    <a:gd name="T7" fmla="*/ 0 h 154"/>
                    <a:gd name="T8" fmla="*/ 0 w 366"/>
                    <a:gd name="T9" fmla="*/ 21107580 h 154"/>
                    <a:gd name="T10" fmla="*/ 0 60000 65536"/>
                    <a:gd name="T11" fmla="*/ 0 60000 65536"/>
                    <a:gd name="T12" fmla="*/ 0 60000 65536"/>
                    <a:gd name="T13" fmla="*/ 0 60000 65536"/>
                    <a:gd name="T14" fmla="*/ 0 60000 65536"/>
                    <a:gd name="T15" fmla="*/ 0 w 366"/>
                    <a:gd name="T16" fmla="*/ 0 h 154"/>
                    <a:gd name="T17" fmla="*/ 366 w 366"/>
                    <a:gd name="T18" fmla="*/ 154 h 154"/>
                  </a:gdLst>
                  <a:ahLst/>
                  <a:cxnLst>
                    <a:cxn ang="T10">
                      <a:pos x="T0" y="T1"/>
                    </a:cxn>
                    <a:cxn ang="T11">
                      <a:pos x="T2" y="T3"/>
                    </a:cxn>
                    <a:cxn ang="T12">
                      <a:pos x="T4" y="T5"/>
                    </a:cxn>
                    <a:cxn ang="T13">
                      <a:pos x="T6" y="T7"/>
                    </a:cxn>
                    <a:cxn ang="T14">
                      <a:pos x="T8" y="T9"/>
                    </a:cxn>
                  </a:cxnLst>
                  <a:rect l="T15" t="T16" r="T17" b="T18"/>
                  <a:pathLst>
                    <a:path w="366" h="154">
                      <a:moveTo>
                        <a:pt x="0" y="113"/>
                      </a:moveTo>
                      <a:lnTo>
                        <a:pt x="40" y="154"/>
                      </a:lnTo>
                      <a:lnTo>
                        <a:pt x="366" y="42"/>
                      </a:lnTo>
                      <a:lnTo>
                        <a:pt x="309" y="0"/>
                      </a:lnTo>
                      <a:lnTo>
                        <a:pt x="0" y="113"/>
                      </a:lnTo>
                      <a:close/>
                    </a:path>
                  </a:pathLst>
                </a:custGeom>
                <a:gradFill rotWithShape="1">
                  <a:gsLst>
                    <a:gs pos="0">
                      <a:srgbClr val="0061B2"/>
                    </a:gs>
                    <a:gs pos="100000">
                      <a:srgbClr val="002D52"/>
                    </a:gs>
                  </a:gsLst>
                  <a:lin ang="2700000" scaled="1"/>
                </a:gradFill>
                <a:ln w="9525">
                  <a:noFill/>
                  <a:miter lim="800000"/>
                  <a:headEnd/>
                  <a:tailEnd/>
                </a:ln>
              </p:spPr>
              <p:txBody>
                <a:bodyPr/>
                <a:lstStyle/>
                <a:p>
                  <a:endParaRPr lang="zh-CN" altLang="en-US"/>
                </a:p>
              </p:txBody>
            </p:sp>
            <p:sp>
              <p:nvSpPr>
                <p:cNvPr id="72735" name="Freeform 6"/>
                <p:cNvSpPr>
                  <a:spLocks/>
                </p:cNvSpPr>
                <p:nvPr/>
              </p:nvSpPr>
              <p:spPr bwMode="gray">
                <a:xfrm rot="328192">
                  <a:off x="1365" y="1780"/>
                  <a:ext cx="298" cy="277"/>
                </a:xfrm>
                <a:custGeom>
                  <a:avLst/>
                  <a:gdLst>
                    <a:gd name="T0" fmla="*/ 2147483647 w 195"/>
                    <a:gd name="T1" fmla="*/ 2147483647 h 185"/>
                    <a:gd name="T2" fmla="*/ 2147483647 w 195"/>
                    <a:gd name="T3" fmla="*/ 2147483647 h 185"/>
                    <a:gd name="T4" fmla="*/ 2147483647 w 195"/>
                    <a:gd name="T5" fmla="*/ 2147483647 h 185"/>
                    <a:gd name="T6" fmla="*/ 2147483647 w 195"/>
                    <a:gd name="T7" fmla="*/ 2147483647 h 185"/>
                    <a:gd name="T8" fmla="*/ 2147483647 w 195"/>
                    <a:gd name="T9" fmla="*/ 2147483647 h 185"/>
                    <a:gd name="T10" fmla="*/ 2147483647 w 195"/>
                    <a:gd name="T11" fmla="*/ 2147483647 h 185"/>
                    <a:gd name="T12" fmla="*/ 0 60000 65536"/>
                    <a:gd name="T13" fmla="*/ 0 60000 65536"/>
                    <a:gd name="T14" fmla="*/ 0 60000 65536"/>
                    <a:gd name="T15" fmla="*/ 0 60000 65536"/>
                    <a:gd name="T16" fmla="*/ 0 60000 65536"/>
                    <a:gd name="T17" fmla="*/ 0 60000 65536"/>
                    <a:gd name="T18" fmla="*/ 0 w 195"/>
                    <a:gd name="T19" fmla="*/ 0 h 185"/>
                    <a:gd name="T20" fmla="*/ 195 w 195"/>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95" h="18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gradFill rotWithShape="1">
                  <a:gsLst>
                    <a:gs pos="0">
                      <a:srgbClr val="0061B2"/>
                    </a:gs>
                    <a:gs pos="100000">
                      <a:srgbClr val="002D52"/>
                    </a:gs>
                  </a:gsLst>
                  <a:lin ang="2700000" scaled="1"/>
                </a:gradFill>
                <a:ln w="9525">
                  <a:noFill/>
                  <a:miter lim="800000"/>
                  <a:headEnd/>
                  <a:tailEnd/>
                </a:ln>
              </p:spPr>
              <p:txBody>
                <a:bodyPr/>
                <a:lstStyle/>
                <a:p>
                  <a:endParaRPr lang="zh-CN" altLang="en-US"/>
                </a:p>
              </p:txBody>
            </p:sp>
            <p:sp>
              <p:nvSpPr>
                <p:cNvPr id="72736" name="Freeform 7"/>
                <p:cNvSpPr>
                  <a:spLocks/>
                </p:cNvSpPr>
                <p:nvPr/>
              </p:nvSpPr>
              <p:spPr bwMode="gray">
                <a:xfrm rot="328192">
                  <a:off x="1734" y="1694"/>
                  <a:ext cx="372" cy="741"/>
                </a:xfrm>
                <a:custGeom>
                  <a:avLst/>
                  <a:gdLst>
                    <a:gd name="T0" fmla="*/ 2147483647 w 236"/>
                    <a:gd name="T1" fmla="*/ 2147483647 h 498"/>
                    <a:gd name="T2" fmla="*/ 2147483647 w 236"/>
                    <a:gd name="T3" fmla="*/ 2147483647 h 498"/>
                    <a:gd name="T4" fmla="*/ 2147483647 w 236"/>
                    <a:gd name="T5" fmla="*/ 0 h 498"/>
                    <a:gd name="T6" fmla="*/ 2147483647 w 236"/>
                    <a:gd name="T7" fmla="*/ 2147483647 h 498"/>
                    <a:gd name="T8" fmla="*/ 2147483647 w 236"/>
                    <a:gd name="T9" fmla="*/ 2147483647 h 498"/>
                    <a:gd name="T10" fmla="*/ 2147483647 w 236"/>
                    <a:gd name="T11" fmla="*/ 2147483647 h 498"/>
                    <a:gd name="T12" fmla="*/ 2147483647 w 236"/>
                    <a:gd name="T13" fmla="*/ 2147483647 h 498"/>
                    <a:gd name="T14" fmla="*/ 0 60000 65536"/>
                    <a:gd name="T15" fmla="*/ 0 60000 65536"/>
                    <a:gd name="T16" fmla="*/ 0 60000 65536"/>
                    <a:gd name="T17" fmla="*/ 0 60000 65536"/>
                    <a:gd name="T18" fmla="*/ 0 60000 65536"/>
                    <a:gd name="T19" fmla="*/ 0 60000 65536"/>
                    <a:gd name="T20" fmla="*/ 0 60000 65536"/>
                    <a:gd name="T21" fmla="*/ 0 w 236"/>
                    <a:gd name="T22" fmla="*/ 0 h 498"/>
                    <a:gd name="T23" fmla="*/ 236 w 236"/>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498">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gradFill rotWithShape="1">
                  <a:gsLst>
                    <a:gs pos="0">
                      <a:srgbClr val="0061B2"/>
                    </a:gs>
                    <a:gs pos="100000">
                      <a:srgbClr val="002D52"/>
                    </a:gs>
                  </a:gsLst>
                  <a:lin ang="2700000" scaled="1"/>
                </a:gradFill>
                <a:ln w="9525">
                  <a:noFill/>
                  <a:miter lim="800000"/>
                  <a:headEnd/>
                  <a:tailEnd/>
                </a:ln>
              </p:spPr>
              <p:txBody>
                <a:bodyPr/>
                <a:lstStyle/>
                <a:p>
                  <a:endParaRPr lang="zh-CN" altLang="en-US"/>
                </a:p>
              </p:txBody>
            </p:sp>
            <p:sp>
              <p:nvSpPr>
                <p:cNvPr id="72737" name="Freeform 9"/>
                <p:cNvSpPr>
                  <a:spLocks/>
                </p:cNvSpPr>
                <p:nvPr/>
              </p:nvSpPr>
              <p:spPr bwMode="gray">
                <a:xfrm rot="328192">
                  <a:off x="1642" y="2697"/>
                  <a:ext cx="252" cy="112"/>
                </a:xfrm>
                <a:custGeom>
                  <a:avLst/>
                  <a:gdLst>
                    <a:gd name="T0" fmla="*/ 0 w 404"/>
                    <a:gd name="T1" fmla="*/ 56996731 h 161"/>
                    <a:gd name="T2" fmla="*/ 19147877 w 404"/>
                    <a:gd name="T3" fmla="*/ 56996731 h 161"/>
                    <a:gd name="T4" fmla="*/ 19147877 w 404"/>
                    <a:gd name="T5" fmla="*/ 56996731 h 161"/>
                    <a:gd name="T6" fmla="*/ 19147877 w 404"/>
                    <a:gd name="T7" fmla="*/ 0 h 161"/>
                    <a:gd name="T8" fmla="*/ 0 w 404"/>
                    <a:gd name="T9" fmla="*/ 56996731 h 161"/>
                    <a:gd name="T10" fmla="*/ 0 60000 65536"/>
                    <a:gd name="T11" fmla="*/ 0 60000 65536"/>
                    <a:gd name="T12" fmla="*/ 0 60000 65536"/>
                    <a:gd name="T13" fmla="*/ 0 60000 65536"/>
                    <a:gd name="T14" fmla="*/ 0 60000 65536"/>
                    <a:gd name="T15" fmla="*/ 0 w 404"/>
                    <a:gd name="T16" fmla="*/ 0 h 161"/>
                    <a:gd name="T17" fmla="*/ 404 w 404"/>
                    <a:gd name="T18" fmla="*/ 161 h 161"/>
                  </a:gdLst>
                  <a:ahLst/>
                  <a:cxnLst>
                    <a:cxn ang="T10">
                      <a:pos x="T0" y="T1"/>
                    </a:cxn>
                    <a:cxn ang="T11">
                      <a:pos x="T2" y="T3"/>
                    </a:cxn>
                    <a:cxn ang="T12">
                      <a:pos x="T4" y="T5"/>
                    </a:cxn>
                    <a:cxn ang="T13">
                      <a:pos x="T6" y="T7"/>
                    </a:cxn>
                    <a:cxn ang="T14">
                      <a:pos x="T8" y="T9"/>
                    </a:cxn>
                  </a:cxnLst>
                  <a:rect l="T15" t="T16" r="T17" b="T18"/>
                  <a:pathLst>
                    <a:path w="404" h="161">
                      <a:moveTo>
                        <a:pt x="0" y="113"/>
                      </a:moveTo>
                      <a:lnTo>
                        <a:pt x="47" y="161"/>
                      </a:lnTo>
                      <a:lnTo>
                        <a:pt x="404" y="50"/>
                      </a:lnTo>
                      <a:lnTo>
                        <a:pt x="342" y="0"/>
                      </a:lnTo>
                      <a:lnTo>
                        <a:pt x="0" y="113"/>
                      </a:lnTo>
                      <a:close/>
                    </a:path>
                  </a:pathLst>
                </a:custGeom>
                <a:gradFill rotWithShape="1">
                  <a:gsLst>
                    <a:gs pos="0">
                      <a:srgbClr val="0061B2"/>
                    </a:gs>
                    <a:gs pos="100000">
                      <a:srgbClr val="002D52"/>
                    </a:gs>
                  </a:gsLst>
                  <a:lin ang="2700000" scaled="1"/>
                </a:gradFill>
                <a:ln w="9525">
                  <a:noFill/>
                  <a:miter lim="800000"/>
                  <a:headEnd/>
                  <a:tailEnd/>
                </a:ln>
              </p:spPr>
              <p:txBody>
                <a:bodyPr/>
                <a:lstStyle/>
                <a:p>
                  <a:endParaRPr lang="zh-CN" altLang="en-US"/>
                </a:p>
              </p:txBody>
            </p:sp>
            <p:sp>
              <p:nvSpPr>
                <p:cNvPr id="72738" name="Freeform 10"/>
                <p:cNvSpPr>
                  <a:spLocks/>
                </p:cNvSpPr>
                <p:nvPr/>
              </p:nvSpPr>
              <p:spPr bwMode="gray">
                <a:xfrm rot="328192">
                  <a:off x="1792" y="2500"/>
                  <a:ext cx="116" cy="244"/>
                </a:xfrm>
                <a:custGeom>
                  <a:avLst/>
                  <a:gdLst>
                    <a:gd name="T0" fmla="*/ 0 w 185"/>
                    <a:gd name="T1" fmla="*/ 0 h 388"/>
                    <a:gd name="T2" fmla="*/ 20173946 w 185"/>
                    <a:gd name="T3" fmla="*/ 20773494 h 388"/>
                    <a:gd name="T4" fmla="*/ 20173946 w 185"/>
                    <a:gd name="T5" fmla="*/ 20773494 h 388"/>
                    <a:gd name="T6" fmla="*/ 20173946 w 185"/>
                    <a:gd name="T7" fmla="*/ 20773494 h 388"/>
                    <a:gd name="T8" fmla="*/ 0 w 185"/>
                    <a:gd name="T9" fmla="*/ 0 h 388"/>
                    <a:gd name="T10" fmla="*/ 0 60000 65536"/>
                    <a:gd name="T11" fmla="*/ 0 60000 65536"/>
                    <a:gd name="T12" fmla="*/ 0 60000 65536"/>
                    <a:gd name="T13" fmla="*/ 0 60000 65536"/>
                    <a:gd name="T14" fmla="*/ 0 60000 65536"/>
                    <a:gd name="T15" fmla="*/ 0 w 185"/>
                    <a:gd name="T16" fmla="*/ 0 h 388"/>
                    <a:gd name="T17" fmla="*/ 185 w 185"/>
                    <a:gd name="T18" fmla="*/ 388 h 388"/>
                  </a:gdLst>
                  <a:ahLst/>
                  <a:cxnLst>
                    <a:cxn ang="T10">
                      <a:pos x="T0" y="T1"/>
                    </a:cxn>
                    <a:cxn ang="T11">
                      <a:pos x="T2" y="T3"/>
                    </a:cxn>
                    <a:cxn ang="T12">
                      <a:pos x="T4" y="T5"/>
                    </a:cxn>
                    <a:cxn ang="T13">
                      <a:pos x="T6" y="T7"/>
                    </a:cxn>
                    <a:cxn ang="T14">
                      <a:pos x="T8" y="T9"/>
                    </a:cxn>
                  </a:cxnLst>
                  <a:rect l="T15" t="T16" r="T17" b="T18"/>
                  <a:pathLst>
                    <a:path w="185" h="388">
                      <a:moveTo>
                        <a:pt x="0" y="0"/>
                      </a:moveTo>
                      <a:lnTo>
                        <a:pt x="66" y="33"/>
                      </a:lnTo>
                      <a:lnTo>
                        <a:pt x="185" y="388"/>
                      </a:lnTo>
                      <a:lnTo>
                        <a:pt x="123" y="338"/>
                      </a:lnTo>
                      <a:lnTo>
                        <a:pt x="0" y="0"/>
                      </a:lnTo>
                      <a:close/>
                    </a:path>
                  </a:pathLst>
                </a:custGeom>
                <a:gradFill rotWithShape="1">
                  <a:gsLst>
                    <a:gs pos="0">
                      <a:srgbClr val="0061B2"/>
                    </a:gs>
                    <a:gs pos="100000">
                      <a:srgbClr val="002D52"/>
                    </a:gs>
                  </a:gsLst>
                  <a:lin ang="2700000" scaled="1"/>
                </a:gradFill>
                <a:ln w="9525">
                  <a:noFill/>
                  <a:miter lim="800000"/>
                  <a:headEnd/>
                  <a:tailEnd/>
                </a:ln>
              </p:spPr>
              <p:txBody>
                <a:bodyPr/>
                <a:lstStyle/>
                <a:p>
                  <a:endParaRPr lang="zh-CN" altLang="en-US"/>
                </a:p>
              </p:txBody>
            </p:sp>
            <p:sp>
              <p:nvSpPr>
                <p:cNvPr id="72739" name="Freeform 8"/>
                <p:cNvSpPr>
                  <a:spLocks/>
                </p:cNvSpPr>
                <p:nvPr/>
              </p:nvSpPr>
              <p:spPr bwMode="gray">
                <a:xfrm rot="328192">
                  <a:off x="1581" y="2488"/>
                  <a:ext cx="291" cy="285"/>
                </a:xfrm>
                <a:custGeom>
                  <a:avLst/>
                  <a:gdLst>
                    <a:gd name="T0" fmla="*/ 0 w 463"/>
                    <a:gd name="T1" fmla="*/ 21807825 h 451"/>
                    <a:gd name="T2" fmla="*/ 20656137 w 463"/>
                    <a:gd name="T3" fmla="*/ 21807825 h 451"/>
                    <a:gd name="T4" fmla="*/ 20656137 w 463"/>
                    <a:gd name="T5" fmla="*/ 21807825 h 451"/>
                    <a:gd name="T6" fmla="*/ 20656137 w 463"/>
                    <a:gd name="T7" fmla="*/ 0 h 451"/>
                    <a:gd name="T8" fmla="*/ 0 w 463"/>
                    <a:gd name="T9" fmla="*/ 21807825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gradFill rotWithShape="1">
                  <a:gsLst>
                    <a:gs pos="0">
                      <a:srgbClr val="0061B2"/>
                    </a:gs>
                    <a:gs pos="100000">
                      <a:srgbClr val="69A2E1"/>
                    </a:gs>
                  </a:gsLst>
                  <a:lin ang="2700000" scaled="1"/>
                </a:gradFill>
                <a:ln w="9525">
                  <a:noFill/>
                  <a:miter lim="800000"/>
                  <a:headEnd/>
                  <a:tailEnd/>
                </a:ln>
              </p:spPr>
              <p:txBody>
                <a:bodyPr/>
                <a:lstStyle/>
                <a:p>
                  <a:endParaRPr lang="zh-CN" altLang="en-US"/>
                </a:p>
              </p:txBody>
            </p:sp>
            <p:sp>
              <p:nvSpPr>
                <p:cNvPr id="72740" name="Freeform 3"/>
                <p:cNvSpPr>
                  <a:spLocks/>
                </p:cNvSpPr>
                <p:nvPr/>
              </p:nvSpPr>
              <p:spPr bwMode="gray">
                <a:xfrm rot="328192">
                  <a:off x="1136" y="1496"/>
                  <a:ext cx="863" cy="950"/>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gradFill rotWithShape="1">
                  <a:gsLst>
                    <a:gs pos="0">
                      <a:srgbClr val="0061B2"/>
                    </a:gs>
                    <a:gs pos="50000">
                      <a:srgbClr val="69A2E1"/>
                    </a:gs>
                    <a:gs pos="100000">
                      <a:srgbClr val="0061B2"/>
                    </a:gs>
                  </a:gsLst>
                  <a:lin ang="2700000" scaled="1"/>
                </a:gradFill>
                <a:ln w="9525">
                  <a:noFill/>
                  <a:miter lim="800000"/>
                  <a:headEnd/>
                  <a:tailEnd/>
                </a:ln>
              </p:spPr>
              <p:txBody>
                <a:bodyPr/>
                <a:lstStyle/>
                <a:p>
                  <a:endParaRPr lang="zh-CN" altLang="en-US"/>
                </a:p>
              </p:txBody>
            </p:sp>
          </p:grpSp>
          <p:pic>
            <p:nvPicPr>
              <p:cNvPr id="72732" name="Picture 9"/>
              <p:cNvPicPr>
                <a:picLocks noChangeAspect="1" noChangeArrowheads="1"/>
              </p:cNvPicPr>
              <p:nvPr/>
            </p:nvPicPr>
            <p:blipFill>
              <a:blip r:embed="rId3" cstate="print"/>
              <a:srcRect/>
              <a:stretch>
                <a:fillRect/>
              </a:stretch>
            </p:blipFill>
            <p:spPr bwMode="gray">
              <a:xfrm>
                <a:off x="1124" y="2793"/>
                <a:ext cx="1219" cy="171"/>
              </a:xfrm>
              <a:prstGeom prst="rect">
                <a:avLst/>
              </a:prstGeom>
              <a:noFill/>
              <a:ln w="9525">
                <a:noFill/>
                <a:miter lim="800000"/>
                <a:headEnd/>
                <a:tailEnd/>
              </a:ln>
            </p:spPr>
          </p:pic>
        </p:grpSp>
        <p:grpSp>
          <p:nvGrpSpPr>
            <p:cNvPr id="72709" name="Group 8"/>
            <p:cNvGrpSpPr>
              <a:grpSpLocks/>
            </p:cNvGrpSpPr>
            <p:nvPr/>
          </p:nvGrpSpPr>
          <p:grpSpPr bwMode="auto">
            <a:xfrm>
              <a:off x="6683907" y="4875668"/>
              <a:ext cx="1312994" cy="1733226"/>
              <a:chOff x="3243" y="1548"/>
              <a:chExt cx="1431" cy="1889"/>
            </a:xfrm>
          </p:grpSpPr>
          <p:grpSp>
            <p:nvGrpSpPr>
              <p:cNvPr id="72721" name="Group 9"/>
              <p:cNvGrpSpPr>
                <a:grpSpLocks/>
              </p:cNvGrpSpPr>
              <p:nvPr/>
            </p:nvGrpSpPr>
            <p:grpSpPr bwMode="auto">
              <a:xfrm rot="220837">
                <a:off x="3478" y="1548"/>
                <a:ext cx="1196" cy="1712"/>
                <a:chOff x="728" y="1935"/>
                <a:chExt cx="1196" cy="1712"/>
              </a:xfrm>
            </p:grpSpPr>
            <p:sp>
              <p:nvSpPr>
                <p:cNvPr id="72723" name="Freeform 4"/>
                <p:cNvSpPr>
                  <a:spLocks/>
                </p:cNvSpPr>
                <p:nvPr/>
              </p:nvSpPr>
              <p:spPr bwMode="gray">
                <a:xfrm rot="1227305">
                  <a:off x="761" y="2498"/>
                  <a:ext cx="311" cy="153"/>
                </a:xfrm>
                <a:custGeom>
                  <a:avLst/>
                  <a:gdLst>
                    <a:gd name="T0" fmla="*/ 0 w 389"/>
                    <a:gd name="T1" fmla="*/ 378555042 h 182"/>
                    <a:gd name="T2" fmla="*/ 229106225 w 389"/>
                    <a:gd name="T3" fmla="*/ 378555042 h 182"/>
                    <a:gd name="T4" fmla="*/ 229106225 w 389"/>
                    <a:gd name="T5" fmla="*/ 378555042 h 182"/>
                    <a:gd name="T6" fmla="*/ 229106225 w 389"/>
                    <a:gd name="T7" fmla="*/ 0 h 182"/>
                    <a:gd name="T8" fmla="*/ 0 w 389"/>
                    <a:gd name="T9" fmla="*/ 378555042 h 182"/>
                    <a:gd name="T10" fmla="*/ 0 60000 65536"/>
                    <a:gd name="T11" fmla="*/ 0 60000 65536"/>
                    <a:gd name="T12" fmla="*/ 0 60000 65536"/>
                    <a:gd name="T13" fmla="*/ 0 60000 65536"/>
                    <a:gd name="T14" fmla="*/ 0 60000 65536"/>
                    <a:gd name="T15" fmla="*/ 0 w 389"/>
                    <a:gd name="T16" fmla="*/ 0 h 182"/>
                    <a:gd name="T17" fmla="*/ 389 w 389"/>
                    <a:gd name="T18" fmla="*/ 182 h 182"/>
                  </a:gdLst>
                  <a:ahLst/>
                  <a:cxnLst>
                    <a:cxn ang="T10">
                      <a:pos x="T0" y="T1"/>
                    </a:cxn>
                    <a:cxn ang="T11">
                      <a:pos x="T2" y="T3"/>
                    </a:cxn>
                    <a:cxn ang="T12">
                      <a:pos x="T4" y="T5"/>
                    </a:cxn>
                    <a:cxn ang="T13">
                      <a:pos x="T6" y="T7"/>
                    </a:cxn>
                    <a:cxn ang="T14">
                      <a:pos x="T8" y="T9"/>
                    </a:cxn>
                  </a:cxnLst>
                  <a:rect l="T15" t="T16" r="T17" b="T18"/>
                  <a:pathLst>
                    <a:path w="389" h="182">
                      <a:moveTo>
                        <a:pt x="0" y="133"/>
                      </a:moveTo>
                      <a:lnTo>
                        <a:pt x="49" y="182"/>
                      </a:lnTo>
                      <a:lnTo>
                        <a:pt x="389" y="45"/>
                      </a:lnTo>
                      <a:lnTo>
                        <a:pt x="330" y="0"/>
                      </a:lnTo>
                      <a:lnTo>
                        <a:pt x="0" y="133"/>
                      </a:lnTo>
                      <a:close/>
                    </a:path>
                  </a:pathLst>
                </a:custGeom>
                <a:gradFill rotWithShape="1">
                  <a:gsLst>
                    <a:gs pos="0">
                      <a:srgbClr val="4C7013"/>
                    </a:gs>
                    <a:gs pos="100000">
                      <a:srgbClr val="233409"/>
                    </a:gs>
                  </a:gsLst>
                  <a:lin ang="2700000" scaled="1"/>
                </a:gradFill>
                <a:ln w="9525">
                  <a:noFill/>
                  <a:miter lim="800000"/>
                  <a:headEnd/>
                  <a:tailEnd/>
                </a:ln>
              </p:spPr>
              <p:txBody>
                <a:bodyPr/>
                <a:lstStyle/>
                <a:p>
                  <a:endParaRPr lang="zh-CN" altLang="en-US"/>
                </a:p>
              </p:txBody>
            </p:sp>
            <p:sp>
              <p:nvSpPr>
                <p:cNvPr id="72724" name="Freeform 5"/>
                <p:cNvSpPr>
                  <a:spLocks/>
                </p:cNvSpPr>
                <p:nvPr/>
              </p:nvSpPr>
              <p:spPr bwMode="gray">
                <a:xfrm rot="1227305">
                  <a:off x="1120" y="3091"/>
                  <a:ext cx="290" cy="123"/>
                </a:xfrm>
                <a:custGeom>
                  <a:avLst/>
                  <a:gdLst>
                    <a:gd name="T0" fmla="*/ 0 w 366"/>
                    <a:gd name="T1" fmla="*/ 226867372 h 154"/>
                    <a:gd name="T2" fmla="*/ 209458404 w 366"/>
                    <a:gd name="T3" fmla="*/ 226867372 h 154"/>
                    <a:gd name="T4" fmla="*/ 209458404 w 366"/>
                    <a:gd name="T5" fmla="*/ 226867372 h 154"/>
                    <a:gd name="T6" fmla="*/ 209458404 w 366"/>
                    <a:gd name="T7" fmla="*/ 0 h 154"/>
                    <a:gd name="T8" fmla="*/ 0 w 366"/>
                    <a:gd name="T9" fmla="*/ 226867372 h 154"/>
                    <a:gd name="T10" fmla="*/ 0 60000 65536"/>
                    <a:gd name="T11" fmla="*/ 0 60000 65536"/>
                    <a:gd name="T12" fmla="*/ 0 60000 65536"/>
                    <a:gd name="T13" fmla="*/ 0 60000 65536"/>
                    <a:gd name="T14" fmla="*/ 0 60000 65536"/>
                    <a:gd name="T15" fmla="*/ 0 w 366"/>
                    <a:gd name="T16" fmla="*/ 0 h 154"/>
                    <a:gd name="T17" fmla="*/ 366 w 366"/>
                    <a:gd name="T18" fmla="*/ 154 h 154"/>
                  </a:gdLst>
                  <a:ahLst/>
                  <a:cxnLst>
                    <a:cxn ang="T10">
                      <a:pos x="T0" y="T1"/>
                    </a:cxn>
                    <a:cxn ang="T11">
                      <a:pos x="T2" y="T3"/>
                    </a:cxn>
                    <a:cxn ang="T12">
                      <a:pos x="T4" y="T5"/>
                    </a:cxn>
                    <a:cxn ang="T13">
                      <a:pos x="T6" y="T7"/>
                    </a:cxn>
                    <a:cxn ang="T14">
                      <a:pos x="T8" y="T9"/>
                    </a:cxn>
                  </a:cxnLst>
                  <a:rect l="T15" t="T16" r="T17" b="T18"/>
                  <a:pathLst>
                    <a:path w="366" h="154">
                      <a:moveTo>
                        <a:pt x="0" y="113"/>
                      </a:moveTo>
                      <a:lnTo>
                        <a:pt x="40" y="154"/>
                      </a:lnTo>
                      <a:lnTo>
                        <a:pt x="366" y="42"/>
                      </a:lnTo>
                      <a:lnTo>
                        <a:pt x="309" y="0"/>
                      </a:lnTo>
                      <a:lnTo>
                        <a:pt x="0" y="113"/>
                      </a:lnTo>
                      <a:close/>
                    </a:path>
                  </a:pathLst>
                </a:custGeom>
                <a:gradFill rotWithShape="1">
                  <a:gsLst>
                    <a:gs pos="0">
                      <a:srgbClr val="4C7013"/>
                    </a:gs>
                    <a:gs pos="100000">
                      <a:srgbClr val="233409"/>
                    </a:gs>
                  </a:gsLst>
                  <a:lin ang="2700000" scaled="1"/>
                </a:gradFill>
                <a:ln w="9525">
                  <a:noFill/>
                  <a:miter lim="800000"/>
                  <a:headEnd/>
                  <a:tailEnd/>
                </a:ln>
              </p:spPr>
              <p:txBody>
                <a:bodyPr/>
                <a:lstStyle/>
                <a:p>
                  <a:endParaRPr lang="zh-CN" altLang="en-US"/>
                </a:p>
              </p:txBody>
            </p:sp>
            <p:sp>
              <p:nvSpPr>
                <p:cNvPr id="72725" name="Freeform 6"/>
                <p:cNvSpPr>
                  <a:spLocks/>
                </p:cNvSpPr>
                <p:nvPr/>
              </p:nvSpPr>
              <p:spPr bwMode="gray">
                <a:xfrm rot="1227305">
                  <a:off x="1042" y="2283"/>
                  <a:ext cx="381" cy="355"/>
                </a:xfrm>
                <a:custGeom>
                  <a:avLst/>
                  <a:gdLst>
                    <a:gd name="T0" fmla="*/ 2147483647 w 195"/>
                    <a:gd name="T1" fmla="*/ 2147483647 h 185"/>
                    <a:gd name="T2" fmla="*/ 2147483647 w 195"/>
                    <a:gd name="T3" fmla="*/ 2147483647 h 185"/>
                    <a:gd name="T4" fmla="*/ 2147483647 w 195"/>
                    <a:gd name="T5" fmla="*/ 2147483647 h 185"/>
                    <a:gd name="T6" fmla="*/ 2147483647 w 195"/>
                    <a:gd name="T7" fmla="*/ 2147483647 h 185"/>
                    <a:gd name="T8" fmla="*/ 2147483647 w 195"/>
                    <a:gd name="T9" fmla="*/ 2147483647 h 185"/>
                    <a:gd name="T10" fmla="*/ 2147483647 w 195"/>
                    <a:gd name="T11" fmla="*/ 2147483647 h 185"/>
                    <a:gd name="T12" fmla="*/ 0 60000 65536"/>
                    <a:gd name="T13" fmla="*/ 0 60000 65536"/>
                    <a:gd name="T14" fmla="*/ 0 60000 65536"/>
                    <a:gd name="T15" fmla="*/ 0 60000 65536"/>
                    <a:gd name="T16" fmla="*/ 0 60000 65536"/>
                    <a:gd name="T17" fmla="*/ 0 60000 65536"/>
                    <a:gd name="T18" fmla="*/ 0 w 195"/>
                    <a:gd name="T19" fmla="*/ 0 h 185"/>
                    <a:gd name="T20" fmla="*/ 195 w 195"/>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95" h="18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gradFill rotWithShape="1">
                  <a:gsLst>
                    <a:gs pos="0">
                      <a:srgbClr val="4C7013"/>
                    </a:gs>
                    <a:gs pos="100000">
                      <a:srgbClr val="233409"/>
                    </a:gs>
                  </a:gsLst>
                  <a:lin ang="2700000" scaled="1"/>
                </a:gradFill>
                <a:ln w="9525">
                  <a:noFill/>
                  <a:miter lim="800000"/>
                  <a:headEnd/>
                  <a:tailEnd/>
                </a:ln>
              </p:spPr>
              <p:txBody>
                <a:bodyPr/>
                <a:lstStyle/>
                <a:p>
                  <a:endParaRPr lang="zh-CN" altLang="en-US"/>
                </a:p>
              </p:txBody>
            </p:sp>
            <p:sp>
              <p:nvSpPr>
                <p:cNvPr id="72726" name="Freeform 7"/>
                <p:cNvSpPr>
                  <a:spLocks/>
                </p:cNvSpPr>
                <p:nvPr/>
              </p:nvSpPr>
              <p:spPr bwMode="gray">
                <a:xfrm rot="1227305">
                  <a:off x="1448" y="2301"/>
                  <a:ext cx="476" cy="948"/>
                </a:xfrm>
                <a:custGeom>
                  <a:avLst/>
                  <a:gdLst>
                    <a:gd name="T0" fmla="*/ 2147483647 w 236"/>
                    <a:gd name="T1" fmla="*/ 2147483647 h 498"/>
                    <a:gd name="T2" fmla="*/ 2147483647 w 236"/>
                    <a:gd name="T3" fmla="*/ 2147483647 h 498"/>
                    <a:gd name="T4" fmla="*/ 2147483647 w 236"/>
                    <a:gd name="T5" fmla="*/ 0 h 498"/>
                    <a:gd name="T6" fmla="*/ 2147483647 w 236"/>
                    <a:gd name="T7" fmla="*/ 2147483647 h 498"/>
                    <a:gd name="T8" fmla="*/ 2147483647 w 236"/>
                    <a:gd name="T9" fmla="*/ 2147483647 h 498"/>
                    <a:gd name="T10" fmla="*/ 2147483647 w 236"/>
                    <a:gd name="T11" fmla="*/ 2147483647 h 498"/>
                    <a:gd name="T12" fmla="*/ 2147483647 w 236"/>
                    <a:gd name="T13" fmla="*/ 2147483647 h 498"/>
                    <a:gd name="T14" fmla="*/ 0 60000 65536"/>
                    <a:gd name="T15" fmla="*/ 0 60000 65536"/>
                    <a:gd name="T16" fmla="*/ 0 60000 65536"/>
                    <a:gd name="T17" fmla="*/ 0 60000 65536"/>
                    <a:gd name="T18" fmla="*/ 0 60000 65536"/>
                    <a:gd name="T19" fmla="*/ 0 60000 65536"/>
                    <a:gd name="T20" fmla="*/ 0 60000 65536"/>
                    <a:gd name="T21" fmla="*/ 0 w 236"/>
                    <a:gd name="T22" fmla="*/ 0 h 498"/>
                    <a:gd name="T23" fmla="*/ 236 w 236"/>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498">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gradFill rotWithShape="1">
                  <a:gsLst>
                    <a:gs pos="0">
                      <a:srgbClr val="4C7013"/>
                    </a:gs>
                    <a:gs pos="100000">
                      <a:srgbClr val="233409"/>
                    </a:gs>
                  </a:gsLst>
                  <a:lin ang="2700000" scaled="1"/>
                </a:gradFill>
                <a:ln w="9525">
                  <a:noFill/>
                  <a:miter lim="800000"/>
                  <a:headEnd/>
                  <a:tailEnd/>
                </a:ln>
              </p:spPr>
              <p:txBody>
                <a:bodyPr/>
                <a:lstStyle/>
                <a:p>
                  <a:endParaRPr lang="zh-CN" altLang="en-US"/>
                </a:p>
              </p:txBody>
            </p:sp>
            <p:sp>
              <p:nvSpPr>
                <p:cNvPr id="72727" name="Freeform 9"/>
                <p:cNvSpPr>
                  <a:spLocks/>
                </p:cNvSpPr>
                <p:nvPr/>
              </p:nvSpPr>
              <p:spPr bwMode="gray">
                <a:xfrm rot="1227305">
                  <a:off x="1110" y="3504"/>
                  <a:ext cx="322" cy="143"/>
                </a:xfrm>
                <a:custGeom>
                  <a:avLst/>
                  <a:gdLst>
                    <a:gd name="T0" fmla="*/ 0 w 404"/>
                    <a:gd name="T1" fmla="*/ 656190420 h 161"/>
                    <a:gd name="T2" fmla="*/ 222164069 w 404"/>
                    <a:gd name="T3" fmla="*/ 656190420 h 161"/>
                    <a:gd name="T4" fmla="*/ 222164069 w 404"/>
                    <a:gd name="T5" fmla="*/ 656190420 h 161"/>
                    <a:gd name="T6" fmla="*/ 222164069 w 404"/>
                    <a:gd name="T7" fmla="*/ 0 h 161"/>
                    <a:gd name="T8" fmla="*/ 0 w 404"/>
                    <a:gd name="T9" fmla="*/ 656190420 h 161"/>
                    <a:gd name="T10" fmla="*/ 0 60000 65536"/>
                    <a:gd name="T11" fmla="*/ 0 60000 65536"/>
                    <a:gd name="T12" fmla="*/ 0 60000 65536"/>
                    <a:gd name="T13" fmla="*/ 0 60000 65536"/>
                    <a:gd name="T14" fmla="*/ 0 60000 65536"/>
                    <a:gd name="T15" fmla="*/ 0 w 404"/>
                    <a:gd name="T16" fmla="*/ 0 h 161"/>
                    <a:gd name="T17" fmla="*/ 404 w 404"/>
                    <a:gd name="T18" fmla="*/ 161 h 161"/>
                  </a:gdLst>
                  <a:ahLst/>
                  <a:cxnLst>
                    <a:cxn ang="T10">
                      <a:pos x="T0" y="T1"/>
                    </a:cxn>
                    <a:cxn ang="T11">
                      <a:pos x="T2" y="T3"/>
                    </a:cxn>
                    <a:cxn ang="T12">
                      <a:pos x="T4" y="T5"/>
                    </a:cxn>
                    <a:cxn ang="T13">
                      <a:pos x="T6" y="T7"/>
                    </a:cxn>
                    <a:cxn ang="T14">
                      <a:pos x="T8" y="T9"/>
                    </a:cxn>
                  </a:cxnLst>
                  <a:rect l="T15" t="T16" r="T17" b="T18"/>
                  <a:pathLst>
                    <a:path w="404" h="161">
                      <a:moveTo>
                        <a:pt x="0" y="113"/>
                      </a:moveTo>
                      <a:lnTo>
                        <a:pt x="47" y="161"/>
                      </a:lnTo>
                      <a:lnTo>
                        <a:pt x="404" y="50"/>
                      </a:lnTo>
                      <a:lnTo>
                        <a:pt x="342" y="0"/>
                      </a:lnTo>
                      <a:lnTo>
                        <a:pt x="0" y="113"/>
                      </a:lnTo>
                      <a:close/>
                    </a:path>
                  </a:pathLst>
                </a:custGeom>
                <a:gradFill rotWithShape="1">
                  <a:gsLst>
                    <a:gs pos="0">
                      <a:srgbClr val="4C7013"/>
                    </a:gs>
                    <a:gs pos="100000">
                      <a:srgbClr val="233409"/>
                    </a:gs>
                  </a:gsLst>
                  <a:lin ang="2700000" scaled="1"/>
                </a:gradFill>
                <a:ln w="9525">
                  <a:noFill/>
                  <a:miter lim="800000"/>
                  <a:headEnd/>
                  <a:tailEnd/>
                </a:ln>
              </p:spPr>
              <p:txBody>
                <a:bodyPr/>
                <a:lstStyle/>
                <a:p>
                  <a:endParaRPr lang="zh-CN" altLang="en-US"/>
                </a:p>
              </p:txBody>
            </p:sp>
            <p:sp>
              <p:nvSpPr>
                <p:cNvPr id="72728" name="Freeform 10"/>
                <p:cNvSpPr>
                  <a:spLocks/>
                </p:cNvSpPr>
                <p:nvPr/>
              </p:nvSpPr>
              <p:spPr bwMode="gray">
                <a:xfrm rot="1227305">
                  <a:off x="1340" y="3285"/>
                  <a:ext cx="149" cy="312"/>
                </a:xfrm>
                <a:custGeom>
                  <a:avLst/>
                  <a:gdLst>
                    <a:gd name="T0" fmla="*/ 0 w 185"/>
                    <a:gd name="T1" fmla="*/ 0 h 388"/>
                    <a:gd name="T2" fmla="*/ 246645930 w 185"/>
                    <a:gd name="T3" fmla="*/ 242749150 h 388"/>
                    <a:gd name="T4" fmla="*/ 246645930 w 185"/>
                    <a:gd name="T5" fmla="*/ 242749150 h 388"/>
                    <a:gd name="T6" fmla="*/ 246645930 w 185"/>
                    <a:gd name="T7" fmla="*/ 242749150 h 388"/>
                    <a:gd name="T8" fmla="*/ 0 w 185"/>
                    <a:gd name="T9" fmla="*/ 0 h 388"/>
                    <a:gd name="T10" fmla="*/ 0 60000 65536"/>
                    <a:gd name="T11" fmla="*/ 0 60000 65536"/>
                    <a:gd name="T12" fmla="*/ 0 60000 65536"/>
                    <a:gd name="T13" fmla="*/ 0 60000 65536"/>
                    <a:gd name="T14" fmla="*/ 0 60000 65536"/>
                    <a:gd name="T15" fmla="*/ 0 w 185"/>
                    <a:gd name="T16" fmla="*/ 0 h 388"/>
                    <a:gd name="T17" fmla="*/ 185 w 185"/>
                    <a:gd name="T18" fmla="*/ 388 h 388"/>
                  </a:gdLst>
                  <a:ahLst/>
                  <a:cxnLst>
                    <a:cxn ang="T10">
                      <a:pos x="T0" y="T1"/>
                    </a:cxn>
                    <a:cxn ang="T11">
                      <a:pos x="T2" y="T3"/>
                    </a:cxn>
                    <a:cxn ang="T12">
                      <a:pos x="T4" y="T5"/>
                    </a:cxn>
                    <a:cxn ang="T13">
                      <a:pos x="T6" y="T7"/>
                    </a:cxn>
                    <a:cxn ang="T14">
                      <a:pos x="T8" y="T9"/>
                    </a:cxn>
                  </a:cxnLst>
                  <a:rect l="T15" t="T16" r="T17" b="T18"/>
                  <a:pathLst>
                    <a:path w="185" h="388">
                      <a:moveTo>
                        <a:pt x="0" y="0"/>
                      </a:moveTo>
                      <a:lnTo>
                        <a:pt x="66" y="33"/>
                      </a:lnTo>
                      <a:lnTo>
                        <a:pt x="185" y="388"/>
                      </a:lnTo>
                      <a:lnTo>
                        <a:pt x="123" y="338"/>
                      </a:lnTo>
                      <a:lnTo>
                        <a:pt x="0" y="0"/>
                      </a:lnTo>
                      <a:close/>
                    </a:path>
                  </a:pathLst>
                </a:custGeom>
                <a:gradFill rotWithShape="1">
                  <a:gsLst>
                    <a:gs pos="0">
                      <a:srgbClr val="4C7013"/>
                    </a:gs>
                    <a:gs pos="100000">
                      <a:srgbClr val="233409"/>
                    </a:gs>
                  </a:gsLst>
                  <a:lin ang="2700000" scaled="1"/>
                </a:gradFill>
                <a:ln w="9525">
                  <a:noFill/>
                  <a:miter lim="800000"/>
                  <a:headEnd/>
                  <a:tailEnd/>
                </a:ln>
              </p:spPr>
              <p:txBody>
                <a:bodyPr/>
                <a:lstStyle/>
                <a:p>
                  <a:endParaRPr lang="zh-CN" altLang="en-US"/>
                </a:p>
              </p:txBody>
            </p:sp>
            <p:sp>
              <p:nvSpPr>
                <p:cNvPr id="72729" name="Freeform 8"/>
                <p:cNvSpPr>
                  <a:spLocks/>
                </p:cNvSpPr>
                <p:nvPr/>
              </p:nvSpPr>
              <p:spPr bwMode="gray">
                <a:xfrm rot="1227305">
                  <a:off x="1072" y="3229"/>
                  <a:ext cx="373" cy="364"/>
                </a:xfrm>
                <a:custGeom>
                  <a:avLst/>
                  <a:gdLst>
                    <a:gd name="T0" fmla="*/ 0 w 463"/>
                    <a:gd name="T1" fmla="*/ 251870189 h 451"/>
                    <a:gd name="T2" fmla="*/ 247290241 w 463"/>
                    <a:gd name="T3" fmla="*/ 251870189 h 451"/>
                    <a:gd name="T4" fmla="*/ 247290241 w 463"/>
                    <a:gd name="T5" fmla="*/ 251870189 h 451"/>
                    <a:gd name="T6" fmla="*/ 247290241 w 463"/>
                    <a:gd name="T7" fmla="*/ 0 h 451"/>
                    <a:gd name="T8" fmla="*/ 0 w 463"/>
                    <a:gd name="T9" fmla="*/ 251870189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gradFill rotWithShape="1">
                  <a:gsLst>
                    <a:gs pos="0">
                      <a:srgbClr val="4C7013"/>
                    </a:gs>
                    <a:gs pos="100000">
                      <a:srgbClr val="6B9B1A"/>
                    </a:gs>
                  </a:gsLst>
                  <a:lin ang="2700000" scaled="1"/>
                </a:gradFill>
                <a:ln w="9525">
                  <a:noFill/>
                  <a:miter lim="800000"/>
                  <a:headEnd/>
                  <a:tailEnd/>
                </a:ln>
              </p:spPr>
              <p:txBody>
                <a:bodyPr/>
                <a:lstStyle/>
                <a:p>
                  <a:endParaRPr lang="zh-CN" altLang="en-US"/>
                </a:p>
              </p:txBody>
            </p:sp>
            <p:sp>
              <p:nvSpPr>
                <p:cNvPr id="72730" name="Freeform 3"/>
                <p:cNvSpPr>
                  <a:spLocks/>
                </p:cNvSpPr>
                <p:nvPr/>
              </p:nvSpPr>
              <p:spPr bwMode="gray">
                <a:xfrm rot="1227305">
                  <a:off x="728" y="1935"/>
                  <a:ext cx="1105" cy="1216"/>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gradFill rotWithShape="1">
                  <a:gsLst>
                    <a:gs pos="0">
                      <a:srgbClr val="4C7013"/>
                    </a:gs>
                    <a:gs pos="50000">
                      <a:srgbClr val="6B9B1A"/>
                    </a:gs>
                    <a:gs pos="100000">
                      <a:srgbClr val="4C7013"/>
                    </a:gs>
                  </a:gsLst>
                  <a:lin ang="2700000" scaled="1"/>
                </a:gradFill>
                <a:ln w="9525">
                  <a:noFill/>
                  <a:miter lim="800000"/>
                  <a:headEnd/>
                  <a:tailEnd/>
                </a:ln>
              </p:spPr>
              <p:txBody>
                <a:bodyPr/>
                <a:lstStyle/>
                <a:p>
                  <a:endParaRPr lang="zh-CN" altLang="en-US"/>
                </a:p>
              </p:txBody>
            </p:sp>
          </p:grpSp>
          <p:pic>
            <p:nvPicPr>
              <p:cNvPr id="72722" name="Picture 9"/>
              <p:cNvPicPr>
                <a:picLocks noChangeAspect="1" noChangeArrowheads="1"/>
              </p:cNvPicPr>
              <p:nvPr/>
            </p:nvPicPr>
            <p:blipFill>
              <a:blip r:embed="rId4" cstate="print"/>
              <a:srcRect/>
              <a:stretch>
                <a:fillRect/>
              </a:stretch>
            </p:blipFill>
            <p:spPr bwMode="gray">
              <a:xfrm>
                <a:off x="3243" y="3236"/>
                <a:ext cx="1431" cy="201"/>
              </a:xfrm>
              <a:prstGeom prst="rect">
                <a:avLst/>
              </a:prstGeom>
              <a:noFill/>
              <a:ln w="9525">
                <a:noFill/>
                <a:miter lim="800000"/>
                <a:headEnd/>
                <a:tailEnd/>
              </a:ln>
            </p:spPr>
          </p:pic>
        </p:grpSp>
        <p:grpSp>
          <p:nvGrpSpPr>
            <p:cNvPr id="72710" name="Group 19"/>
            <p:cNvGrpSpPr>
              <a:grpSpLocks/>
            </p:cNvGrpSpPr>
            <p:nvPr/>
          </p:nvGrpSpPr>
          <p:grpSpPr bwMode="auto">
            <a:xfrm>
              <a:off x="7808005" y="4719128"/>
              <a:ext cx="975036" cy="1221390"/>
              <a:chOff x="3495" y="1432"/>
              <a:chExt cx="1223" cy="1532"/>
            </a:xfrm>
          </p:grpSpPr>
          <p:grpSp>
            <p:nvGrpSpPr>
              <p:cNvPr id="72711" name="Group 20"/>
              <p:cNvGrpSpPr>
                <a:grpSpLocks/>
              </p:cNvGrpSpPr>
              <p:nvPr/>
            </p:nvGrpSpPr>
            <p:grpSpPr bwMode="auto">
              <a:xfrm>
                <a:off x="3829" y="1432"/>
                <a:ext cx="889" cy="1318"/>
                <a:chOff x="3829" y="1432"/>
                <a:chExt cx="889" cy="1318"/>
              </a:xfrm>
            </p:grpSpPr>
            <p:sp>
              <p:nvSpPr>
                <p:cNvPr id="72713" name="Freeform 4"/>
                <p:cNvSpPr>
                  <a:spLocks/>
                </p:cNvSpPr>
                <p:nvPr/>
              </p:nvSpPr>
              <p:spPr bwMode="gray">
                <a:xfrm rot="1960988">
                  <a:off x="3857" y="1812"/>
                  <a:ext cx="243" cy="119"/>
                </a:xfrm>
                <a:custGeom>
                  <a:avLst/>
                  <a:gdLst>
                    <a:gd name="T0" fmla="*/ 0 w 389"/>
                    <a:gd name="T1" fmla="*/ 30667916 h 182"/>
                    <a:gd name="T2" fmla="*/ 19431024 w 389"/>
                    <a:gd name="T3" fmla="*/ 30667916 h 182"/>
                    <a:gd name="T4" fmla="*/ 19431024 w 389"/>
                    <a:gd name="T5" fmla="*/ 30667916 h 182"/>
                    <a:gd name="T6" fmla="*/ 19431024 w 389"/>
                    <a:gd name="T7" fmla="*/ 0 h 182"/>
                    <a:gd name="T8" fmla="*/ 0 w 389"/>
                    <a:gd name="T9" fmla="*/ 30667916 h 182"/>
                    <a:gd name="T10" fmla="*/ 0 60000 65536"/>
                    <a:gd name="T11" fmla="*/ 0 60000 65536"/>
                    <a:gd name="T12" fmla="*/ 0 60000 65536"/>
                    <a:gd name="T13" fmla="*/ 0 60000 65536"/>
                    <a:gd name="T14" fmla="*/ 0 60000 65536"/>
                    <a:gd name="T15" fmla="*/ 0 w 389"/>
                    <a:gd name="T16" fmla="*/ 0 h 182"/>
                    <a:gd name="T17" fmla="*/ 389 w 389"/>
                    <a:gd name="T18" fmla="*/ 182 h 182"/>
                  </a:gdLst>
                  <a:ahLst/>
                  <a:cxnLst>
                    <a:cxn ang="T10">
                      <a:pos x="T0" y="T1"/>
                    </a:cxn>
                    <a:cxn ang="T11">
                      <a:pos x="T2" y="T3"/>
                    </a:cxn>
                    <a:cxn ang="T12">
                      <a:pos x="T4" y="T5"/>
                    </a:cxn>
                    <a:cxn ang="T13">
                      <a:pos x="T6" y="T7"/>
                    </a:cxn>
                    <a:cxn ang="T14">
                      <a:pos x="T8" y="T9"/>
                    </a:cxn>
                  </a:cxnLst>
                  <a:rect l="T15" t="T16" r="T17" b="T18"/>
                  <a:pathLst>
                    <a:path w="389" h="182">
                      <a:moveTo>
                        <a:pt x="0" y="133"/>
                      </a:moveTo>
                      <a:lnTo>
                        <a:pt x="49" y="182"/>
                      </a:lnTo>
                      <a:lnTo>
                        <a:pt x="389" y="45"/>
                      </a:lnTo>
                      <a:lnTo>
                        <a:pt x="330" y="0"/>
                      </a:lnTo>
                      <a:lnTo>
                        <a:pt x="0" y="133"/>
                      </a:lnTo>
                      <a:close/>
                    </a:path>
                  </a:pathLst>
                </a:custGeom>
                <a:gradFill rotWithShape="1">
                  <a:gsLst>
                    <a:gs pos="0">
                      <a:srgbClr val="FF7711"/>
                    </a:gs>
                    <a:gs pos="100000">
                      <a:srgbClr val="C45400"/>
                    </a:gs>
                  </a:gsLst>
                  <a:lin ang="2700000" scaled="1"/>
                </a:gradFill>
                <a:ln w="9525">
                  <a:noFill/>
                  <a:miter lim="800000"/>
                  <a:headEnd/>
                  <a:tailEnd/>
                </a:ln>
              </p:spPr>
              <p:txBody>
                <a:bodyPr/>
                <a:lstStyle/>
                <a:p>
                  <a:endParaRPr lang="zh-CN" altLang="en-US"/>
                </a:p>
              </p:txBody>
            </p:sp>
            <p:sp>
              <p:nvSpPr>
                <p:cNvPr id="72714" name="Freeform 5"/>
                <p:cNvSpPr>
                  <a:spLocks/>
                </p:cNvSpPr>
                <p:nvPr/>
              </p:nvSpPr>
              <p:spPr bwMode="gray">
                <a:xfrm rot="1960988">
                  <a:off x="4035" y="2322"/>
                  <a:ext cx="227" cy="96"/>
                </a:xfrm>
                <a:custGeom>
                  <a:avLst/>
                  <a:gdLst>
                    <a:gd name="T0" fmla="*/ 0 w 366"/>
                    <a:gd name="T1" fmla="*/ 19029761 h 154"/>
                    <a:gd name="T2" fmla="*/ 18087389 w 366"/>
                    <a:gd name="T3" fmla="*/ 19029761 h 154"/>
                    <a:gd name="T4" fmla="*/ 18087389 w 366"/>
                    <a:gd name="T5" fmla="*/ 19029761 h 154"/>
                    <a:gd name="T6" fmla="*/ 18087389 w 366"/>
                    <a:gd name="T7" fmla="*/ 0 h 154"/>
                    <a:gd name="T8" fmla="*/ 0 w 366"/>
                    <a:gd name="T9" fmla="*/ 19029761 h 154"/>
                    <a:gd name="T10" fmla="*/ 0 60000 65536"/>
                    <a:gd name="T11" fmla="*/ 0 60000 65536"/>
                    <a:gd name="T12" fmla="*/ 0 60000 65536"/>
                    <a:gd name="T13" fmla="*/ 0 60000 65536"/>
                    <a:gd name="T14" fmla="*/ 0 60000 65536"/>
                    <a:gd name="T15" fmla="*/ 0 w 366"/>
                    <a:gd name="T16" fmla="*/ 0 h 154"/>
                    <a:gd name="T17" fmla="*/ 366 w 366"/>
                    <a:gd name="T18" fmla="*/ 154 h 154"/>
                  </a:gdLst>
                  <a:ahLst/>
                  <a:cxnLst>
                    <a:cxn ang="T10">
                      <a:pos x="T0" y="T1"/>
                    </a:cxn>
                    <a:cxn ang="T11">
                      <a:pos x="T2" y="T3"/>
                    </a:cxn>
                    <a:cxn ang="T12">
                      <a:pos x="T4" y="T5"/>
                    </a:cxn>
                    <a:cxn ang="T13">
                      <a:pos x="T6" y="T7"/>
                    </a:cxn>
                    <a:cxn ang="T14">
                      <a:pos x="T8" y="T9"/>
                    </a:cxn>
                  </a:cxnLst>
                  <a:rect l="T15" t="T16" r="T17" b="T18"/>
                  <a:pathLst>
                    <a:path w="366" h="154">
                      <a:moveTo>
                        <a:pt x="0" y="113"/>
                      </a:moveTo>
                      <a:lnTo>
                        <a:pt x="40" y="154"/>
                      </a:lnTo>
                      <a:lnTo>
                        <a:pt x="366" y="42"/>
                      </a:lnTo>
                      <a:lnTo>
                        <a:pt x="309" y="0"/>
                      </a:lnTo>
                      <a:lnTo>
                        <a:pt x="0" y="113"/>
                      </a:lnTo>
                      <a:close/>
                    </a:path>
                  </a:pathLst>
                </a:custGeom>
                <a:gradFill rotWithShape="1">
                  <a:gsLst>
                    <a:gs pos="0">
                      <a:srgbClr val="FF7711"/>
                    </a:gs>
                    <a:gs pos="100000">
                      <a:srgbClr val="C45400"/>
                    </a:gs>
                  </a:gsLst>
                  <a:lin ang="2700000" scaled="1"/>
                </a:gradFill>
                <a:ln w="9525">
                  <a:noFill/>
                  <a:miter lim="800000"/>
                  <a:headEnd/>
                  <a:tailEnd/>
                </a:ln>
              </p:spPr>
              <p:txBody>
                <a:bodyPr/>
                <a:lstStyle/>
                <a:p>
                  <a:endParaRPr lang="zh-CN" altLang="en-US"/>
                </a:p>
              </p:txBody>
            </p:sp>
            <p:sp>
              <p:nvSpPr>
                <p:cNvPr id="72715" name="Freeform 6"/>
                <p:cNvSpPr>
                  <a:spLocks/>
                </p:cNvSpPr>
                <p:nvPr/>
              </p:nvSpPr>
              <p:spPr bwMode="gray">
                <a:xfrm rot="1960988">
                  <a:off x="4089" y="1698"/>
                  <a:ext cx="298" cy="277"/>
                </a:xfrm>
                <a:custGeom>
                  <a:avLst/>
                  <a:gdLst>
                    <a:gd name="T0" fmla="*/ 2147483647 w 195"/>
                    <a:gd name="T1" fmla="*/ 2147483647 h 185"/>
                    <a:gd name="T2" fmla="*/ 2147483647 w 195"/>
                    <a:gd name="T3" fmla="*/ 2147483647 h 185"/>
                    <a:gd name="T4" fmla="*/ 2147483647 w 195"/>
                    <a:gd name="T5" fmla="*/ 2147483647 h 185"/>
                    <a:gd name="T6" fmla="*/ 2147483647 w 195"/>
                    <a:gd name="T7" fmla="*/ 2147483647 h 185"/>
                    <a:gd name="T8" fmla="*/ 2147483647 w 195"/>
                    <a:gd name="T9" fmla="*/ 2147483647 h 185"/>
                    <a:gd name="T10" fmla="*/ 2147483647 w 195"/>
                    <a:gd name="T11" fmla="*/ 2147483647 h 185"/>
                    <a:gd name="T12" fmla="*/ 0 60000 65536"/>
                    <a:gd name="T13" fmla="*/ 0 60000 65536"/>
                    <a:gd name="T14" fmla="*/ 0 60000 65536"/>
                    <a:gd name="T15" fmla="*/ 0 60000 65536"/>
                    <a:gd name="T16" fmla="*/ 0 60000 65536"/>
                    <a:gd name="T17" fmla="*/ 0 60000 65536"/>
                    <a:gd name="T18" fmla="*/ 0 w 195"/>
                    <a:gd name="T19" fmla="*/ 0 h 185"/>
                    <a:gd name="T20" fmla="*/ 195 w 195"/>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95" h="18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gradFill rotWithShape="1">
                  <a:gsLst>
                    <a:gs pos="0">
                      <a:srgbClr val="FF7711"/>
                    </a:gs>
                    <a:gs pos="100000">
                      <a:srgbClr val="C45400"/>
                    </a:gs>
                  </a:gsLst>
                  <a:lin ang="2700000" scaled="1"/>
                </a:gradFill>
                <a:ln w="9525">
                  <a:noFill/>
                  <a:miter lim="800000"/>
                  <a:headEnd/>
                  <a:tailEnd/>
                </a:ln>
              </p:spPr>
              <p:txBody>
                <a:bodyPr/>
                <a:lstStyle/>
                <a:p>
                  <a:endParaRPr lang="zh-CN" altLang="en-US"/>
                </a:p>
              </p:txBody>
            </p:sp>
            <p:sp>
              <p:nvSpPr>
                <p:cNvPr id="72716" name="Freeform 7"/>
                <p:cNvSpPr>
                  <a:spLocks/>
                </p:cNvSpPr>
                <p:nvPr/>
              </p:nvSpPr>
              <p:spPr bwMode="gray">
                <a:xfrm rot="1960988">
                  <a:off x="4346" y="1781"/>
                  <a:ext cx="372" cy="740"/>
                </a:xfrm>
                <a:custGeom>
                  <a:avLst/>
                  <a:gdLst>
                    <a:gd name="T0" fmla="*/ 2147483647 w 236"/>
                    <a:gd name="T1" fmla="*/ 2147483647 h 498"/>
                    <a:gd name="T2" fmla="*/ 2147483647 w 236"/>
                    <a:gd name="T3" fmla="*/ 2147483647 h 498"/>
                    <a:gd name="T4" fmla="*/ 2147483647 w 236"/>
                    <a:gd name="T5" fmla="*/ 0 h 498"/>
                    <a:gd name="T6" fmla="*/ 2147483647 w 236"/>
                    <a:gd name="T7" fmla="*/ 2147483647 h 498"/>
                    <a:gd name="T8" fmla="*/ 2147483647 w 236"/>
                    <a:gd name="T9" fmla="*/ 2147483647 h 498"/>
                    <a:gd name="T10" fmla="*/ 2147483647 w 236"/>
                    <a:gd name="T11" fmla="*/ 2147483647 h 498"/>
                    <a:gd name="T12" fmla="*/ 2147483647 w 236"/>
                    <a:gd name="T13" fmla="*/ 2147483647 h 498"/>
                    <a:gd name="T14" fmla="*/ 0 60000 65536"/>
                    <a:gd name="T15" fmla="*/ 0 60000 65536"/>
                    <a:gd name="T16" fmla="*/ 0 60000 65536"/>
                    <a:gd name="T17" fmla="*/ 0 60000 65536"/>
                    <a:gd name="T18" fmla="*/ 0 60000 65536"/>
                    <a:gd name="T19" fmla="*/ 0 60000 65536"/>
                    <a:gd name="T20" fmla="*/ 0 60000 65536"/>
                    <a:gd name="T21" fmla="*/ 0 w 236"/>
                    <a:gd name="T22" fmla="*/ 0 h 498"/>
                    <a:gd name="T23" fmla="*/ 236 w 236"/>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498">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gradFill rotWithShape="1">
                  <a:gsLst>
                    <a:gs pos="0">
                      <a:srgbClr val="FF7711"/>
                    </a:gs>
                    <a:gs pos="100000">
                      <a:srgbClr val="C45400"/>
                    </a:gs>
                  </a:gsLst>
                  <a:lin ang="2700000" scaled="1"/>
                </a:gradFill>
                <a:ln w="9525">
                  <a:noFill/>
                  <a:miter lim="800000"/>
                  <a:headEnd/>
                  <a:tailEnd/>
                </a:ln>
              </p:spPr>
              <p:txBody>
                <a:bodyPr/>
                <a:lstStyle/>
                <a:p>
                  <a:endParaRPr lang="zh-CN" altLang="en-US"/>
                </a:p>
              </p:txBody>
            </p:sp>
            <p:sp>
              <p:nvSpPr>
                <p:cNvPr id="72717" name="Freeform 9"/>
                <p:cNvSpPr>
                  <a:spLocks/>
                </p:cNvSpPr>
                <p:nvPr/>
              </p:nvSpPr>
              <p:spPr bwMode="gray">
                <a:xfrm rot="1960988">
                  <a:off x="3957" y="2638"/>
                  <a:ext cx="252" cy="112"/>
                </a:xfrm>
                <a:custGeom>
                  <a:avLst/>
                  <a:gdLst>
                    <a:gd name="T0" fmla="*/ 0 w 404"/>
                    <a:gd name="T1" fmla="*/ 56996731 h 161"/>
                    <a:gd name="T2" fmla="*/ 19147877 w 404"/>
                    <a:gd name="T3" fmla="*/ 56996731 h 161"/>
                    <a:gd name="T4" fmla="*/ 19147877 w 404"/>
                    <a:gd name="T5" fmla="*/ 56996731 h 161"/>
                    <a:gd name="T6" fmla="*/ 19147877 w 404"/>
                    <a:gd name="T7" fmla="*/ 0 h 161"/>
                    <a:gd name="T8" fmla="*/ 0 w 404"/>
                    <a:gd name="T9" fmla="*/ 56996731 h 161"/>
                    <a:gd name="T10" fmla="*/ 0 60000 65536"/>
                    <a:gd name="T11" fmla="*/ 0 60000 65536"/>
                    <a:gd name="T12" fmla="*/ 0 60000 65536"/>
                    <a:gd name="T13" fmla="*/ 0 60000 65536"/>
                    <a:gd name="T14" fmla="*/ 0 60000 65536"/>
                    <a:gd name="T15" fmla="*/ 0 w 404"/>
                    <a:gd name="T16" fmla="*/ 0 h 161"/>
                    <a:gd name="T17" fmla="*/ 404 w 404"/>
                    <a:gd name="T18" fmla="*/ 161 h 161"/>
                  </a:gdLst>
                  <a:ahLst/>
                  <a:cxnLst>
                    <a:cxn ang="T10">
                      <a:pos x="T0" y="T1"/>
                    </a:cxn>
                    <a:cxn ang="T11">
                      <a:pos x="T2" y="T3"/>
                    </a:cxn>
                    <a:cxn ang="T12">
                      <a:pos x="T4" y="T5"/>
                    </a:cxn>
                    <a:cxn ang="T13">
                      <a:pos x="T6" y="T7"/>
                    </a:cxn>
                    <a:cxn ang="T14">
                      <a:pos x="T8" y="T9"/>
                    </a:cxn>
                  </a:cxnLst>
                  <a:rect l="T15" t="T16" r="T17" b="T18"/>
                  <a:pathLst>
                    <a:path w="404" h="161">
                      <a:moveTo>
                        <a:pt x="0" y="113"/>
                      </a:moveTo>
                      <a:lnTo>
                        <a:pt x="47" y="161"/>
                      </a:lnTo>
                      <a:lnTo>
                        <a:pt x="404" y="50"/>
                      </a:lnTo>
                      <a:lnTo>
                        <a:pt x="342" y="0"/>
                      </a:lnTo>
                      <a:lnTo>
                        <a:pt x="0" y="113"/>
                      </a:lnTo>
                      <a:close/>
                    </a:path>
                  </a:pathLst>
                </a:custGeom>
                <a:gradFill rotWithShape="1">
                  <a:gsLst>
                    <a:gs pos="0">
                      <a:srgbClr val="FF7711"/>
                    </a:gs>
                    <a:gs pos="100000">
                      <a:srgbClr val="C45400"/>
                    </a:gs>
                  </a:gsLst>
                  <a:lin ang="2700000" scaled="1"/>
                </a:gradFill>
                <a:ln w="9525">
                  <a:noFill/>
                  <a:miter lim="800000"/>
                  <a:headEnd/>
                  <a:tailEnd/>
                </a:ln>
              </p:spPr>
              <p:txBody>
                <a:bodyPr/>
                <a:lstStyle/>
                <a:p>
                  <a:endParaRPr lang="zh-CN" altLang="en-US"/>
                </a:p>
              </p:txBody>
            </p:sp>
            <p:sp>
              <p:nvSpPr>
                <p:cNvPr id="72718" name="Freeform 10"/>
                <p:cNvSpPr>
                  <a:spLocks/>
                </p:cNvSpPr>
                <p:nvPr/>
              </p:nvSpPr>
              <p:spPr bwMode="gray">
                <a:xfrm rot="1960988">
                  <a:off x="4157" y="2493"/>
                  <a:ext cx="116" cy="244"/>
                </a:xfrm>
                <a:custGeom>
                  <a:avLst/>
                  <a:gdLst>
                    <a:gd name="T0" fmla="*/ 0 w 185"/>
                    <a:gd name="T1" fmla="*/ 0 h 388"/>
                    <a:gd name="T2" fmla="*/ 20173946 w 185"/>
                    <a:gd name="T3" fmla="*/ 20773494 h 388"/>
                    <a:gd name="T4" fmla="*/ 20173946 w 185"/>
                    <a:gd name="T5" fmla="*/ 20773494 h 388"/>
                    <a:gd name="T6" fmla="*/ 20173946 w 185"/>
                    <a:gd name="T7" fmla="*/ 20773494 h 388"/>
                    <a:gd name="T8" fmla="*/ 0 w 185"/>
                    <a:gd name="T9" fmla="*/ 0 h 388"/>
                    <a:gd name="T10" fmla="*/ 0 60000 65536"/>
                    <a:gd name="T11" fmla="*/ 0 60000 65536"/>
                    <a:gd name="T12" fmla="*/ 0 60000 65536"/>
                    <a:gd name="T13" fmla="*/ 0 60000 65536"/>
                    <a:gd name="T14" fmla="*/ 0 60000 65536"/>
                    <a:gd name="T15" fmla="*/ 0 w 185"/>
                    <a:gd name="T16" fmla="*/ 0 h 388"/>
                    <a:gd name="T17" fmla="*/ 185 w 185"/>
                    <a:gd name="T18" fmla="*/ 388 h 388"/>
                  </a:gdLst>
                  <a:ahLst/>
                  <a:cxnLst>
                    <a:cxn ang="T10">
                      <a:pos x="T0" y="T1"/>
                    </a:cxn>
                    <a:cxn ang="T11">
                      <a:pos x="T2" y="T3"/>
                    </a:cxn>
                    <a:cxn ang="T12">
                      <a:pos x="T4" y="T5"/>
                    </a:cxn>
                    <a:cxn ang="T13">
                      <a:pos x="T6" y="T7"/>
                    </a:cxn>
                    <a:cxn ang="T14">
                      <a:pos x="T8" y="T9"/>
                    </a:cxn>
                  </a:cxnLst>
                  <a:rect l="T15" t="T16" r="T17" b="T18"/>
                  <a:pathLst>
                    <a:path w="185" h="388">
                      <a:moveTo>
                        <a:pt x="0" y="0"/>
                      </a:moveTo>
                      <a:lnTo>
                        <a:pt x="66" y="33"/>
                      </a:lnTo>
                      <a:lnTo>
                        <a:pt x="185" y="388"/>
                      </a:lnTo>
                      <a:lnTo>
                        <a:pt x="123" y="338"/>
                      </a:lnTo>
                      <a:lnTo>
                        <a:pt x="0" y="0"/>
                      </a:lnTo>
                      <a:close/>
                    </a:path>
                  </a:pathLst>
                </a:custGeom>
                <a:gradFill rotWithShape="1">
                  <a:gsLst>
                    <a:gs pos="0">
                      <a:srgbClr val="FF7711"/>
                    </a:gs>
                    <a:gs pos="100000">
                      <a:srgbClr val="C45400"/>
                    </a:gs>
                  </a:gsLst>
                  <a:lin ang="2700000" scaled="1"/>
                </a:gradFill>
                <a:ln w="9525">
                  <a:noFill/>
                  <a:miter lim="800000"/>
                  <a:headEnd/>
                  <a:tailEnd/>
                </a:ln>
              </p:spPr>
              <p:txBody>
                <a:bodyPr/>
                <a:lstStyle/>
                <a:p>
                  <a:endParaRPr lang="zh-CN" altLang="en-US"/>
                </a:p>
              </p:txBody>
            </p:sp>
            <p:sp>
              <p:nvSpPr>
                <p:cNvPr id="72719" name="Freeform 8"/>
                <p:cNvSpPr>
                  <a:spLocks/>
                </p:cNvSpPr>
                <p:nvPr/>
              </p:nvSpPr>
              <p:spPr bwMode="gray">
                <a:xfrm rot="1960988">
                  <a:off x="3956" y="2428"/>
                  <a:ext cx="291" cy="284"/>
                </a:xfrm>
                <a:custGeom>
                  <a:avLst/>
                  <a:gdLst>
                    <a:gd name="T0" fmla="*/ 0 w 463"/>
                    <a:gd name="T1" fmla="*/ 21054608 h 451"/>
                    <a:gd name="T2" fmla="*/ 20656137 w 463"/>
                    <a:gd name="T3" fmla="*/ 21054608 h 451"/>
                    <a:gd name="T4" fmla="*/ 20656137 w 463"/>
                    <a:gd name="T5" fmla="*/ 21054608 h 451"/>
                    <a:gd name="T6" fmla="*/ 20656137 w 463"/>
                    <a:gd name="T7" fmla="*/ 0 h 451"/>
                    <a:gd name="T8" fmla="*/ 0 w 463"/>
                    <a:gd name="T9" fmla="*/ 21054608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gradFill rotWithShape="1">
                  <a:gsLst>
                    <a:gs pos="0">
                      <a:srgbClr val="FF7711"/>
                    </a:gs>
                    <a:gs pos="100000">
                      <a:srgbClr val="FFB635"/>
                    </a:gs>
                  </a:gsLst>
                  <a:lin ang="2700000" scaled="1"/>
                </a:gradFill>
                <a:ln w="9525">
                  <a:noFill/>
                  <a:miter lim="800000"/>
                  <a:headEnd/>
                  <a:tailEnd/>
                </a:ln>
              </p:spPr>
              <p:txBody>
                <a:bodyPr/>
                <a:lstStyle/>
                <a:p>
                  <a:endParaRPr lang="zh-CN" altLang="en-US"/>
                </a:p>
              </p:txBody>
            </p:sp>
            <p:sp>
              <p:nvSpPr>
                <p:cNvPr id="72720" name="Freeform 3"/>
                <p:cNvSpPr>
                  <a:spLocks/>
                </p:cNvSpPr>
                <p:nvPr/>
              </p:nvSpPr>
              <p:spPr bwMode="gray">
                <a:xfrm rot="1960988">
                  <a:off x="3829" y="1432"/>
                  <a:ext cx="863" cy="950"/>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gradFill rotWithShape="1">
                  <a:gsLst>
                    <a:gs pos="0">
                      <a:srgbClr val="FF7711"/>
                    </a:gs>
                    <a:gs pos="50000">
                      <a:srgbClr val="FFB635"/>
                    </a:gs>
                    <a:gs pos="100000">
                      <a:srgbClr val="FF7711"/>
                    </a:gs>
                  </a:gsLst>
                  <a:lin ang="2700000" scaled="1"/>
                </a:gradFill>
                <a:ln w="9525">
                  <a:noFill/>
                  <a:miter lim="800000"/>
                  <a:headEnd/>
                  <a:tailEnd/>
                </a:ln>
              </p:spPr>
              <p:txBody>
                <a:bodyPr/>
                <a:lstStyle/>
                <a:p>
                  <a:endParaRPr lang="zh-CN" altLang="en-US"/>
                </a:p>
              </p:txBody>
            </p:sp>
          </p:grpSp>
          <p:pic>
            <p:nvPicPr>
              <p:cNvPr id="72712" name="Picture 9"/>
              <p:cNvPicPr>
                <a:picLocks noChangeAspect="1" noChangeArrowheads="1"/>
              </p:cNvPicPr>
              <p:nvPr/>
            </p:nvPicPr>
            <p:blipFill>
              <a:blip r:embed="rId5" cstate="print"/>
              <a:srcRect/>
              <a:stretch>
                <a:fillRect/>
              </a:stretch>
            </p:blipFill>
            <p:spPr bwMode="gray">
              <a:xfrm>
                <a:off x="3495" y="2793"/>
                <a:ext cx="1219" cy="171"/>
              </a:xfrm>
              <a:prstGeom prst="rect">
                <a:avLst/>
              </a:prstGeom>
              <a:noFill/>
              <a:ln w="9525">
                <a:noFill/>
                <a:miter lim="800000"/>
                <a:headEnd/>
                <a:tailEnd/>
              </a:ln>
            </p:spPr>
          </p:pic>
        </p:grpSp>
      </p:gr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txBox="1">
            <a:spLocks/>
          </p:cNvSpPr>
          <p:nvPr/>
        </p:nvSpPr>
        <p:spPr bwMode="black">
          <a:xfrm>
            <a:off x="611188" y="836613"/>
            <a:ext cx="7632700" cy="609600"/>
          </a:xfrm>
          <a:prstGeom prst="rect">
            <a:avLst/>
          </a:prstGeom>
          <a:noFill/>
          <a:ln w="9525">
            <a:noFill/>
            <a:miter lim="800000"/>
            <a:headEnd/>
            <a:tailEnd/>
          </a:ln>
        </p:spPr>
        <p:txBody>
          <a:bodyPr anchor="ctr"/>
          <a:lstStyle/>
          <a:p>
            <a:pPr eaLnBrk="0" hangingPunct="0"/>
            <a:r>
              <a:rPr lang="zh-CN" altLang="en-US" sz="4000" b="1">
                <a:latin typeface="黑体" pitchFamily="2" charset="-122"/>
                <a:ea typeface="黑体" pitchFamily="2" charset="-122"/>
              </a:rPr>
              <a:t>预算编制说明</a:t>
            </a:r>
            <a:r>
              <a:rPr lang="en-US" altLang="zh-CN" sz="4000" b="1">
                <a:latin typeface="黑体" pitchFamily="2" charset="-122"/>
                <a:ea typeface="黑体" pitchFamily="2" charset="-122"/>
              </a:rPr>
              <a:t>—</a:t>
            </a:r>
            <a:r>
              <a:rPr lang="zh-CN" altLang="en-US" sz="4000" b="1">
                <a:latin typeface="黑体" pitchFamily="2" charset="-122"/>
                <a:ea typeface="黑体" pitchFamily="2" charset="-122"/>
              </a:rPr>
              <a:t>填报内容</a:t>
            </a:r>
          </a:p>
        </p:txBody>
      </p:sp>
      <p:sp>
        <p:nvSpPr>
          <p:cNvPr id="73730" name="TextBox 5"/>
          <p:cNvSpPr txBox="1">
            <a:spLocks noChangeArrowheads="1"/>
          </p:cNvSpPr>
          <p:nvPr/>
        </p:nvSpPr>
        <p:spPr bwMode="auto">
          <a:xfrm>
            <a:off x="500063" y="1666875"/>
            <a:ext cx="3929062" cy="862013"/>
          </a:xfrm>
          <a:prstGeom prst="rect">
            <a:avLst/>
          </a:prstGeom>
          <a:noFill/>
          <a:ln w="9525">
            <a:noFill/>
            <a:miter lim="800000"/>
            <a:headEnd/>
            <a:tailEnd/>
          </a:ln>
        </p:spPr>
        <p:txBody>
          <a:bodyPr>
            <a:spAutoFit/>
          </a:bodyPr>
          <a:lstStyle/>
          <a:p>
            <a:pPr eaLnBrk="0" hangingPunct="0"/>
            <a:r>
              <a:rPr lang="zh-CN" altLang="en-US" sz="3000" b="1">
                <a:solidFill>
                  <a:srgbClr val="0F1A81"/>
                </a:solidFill>
                <a:latin typeface="华文中宋" pitchFamily="2" charset="-122"/>
                <a:ea typeface="华文中宋" pitchFamily="2" charset="-122"/>
              </a:rPr>
              <a:t>（一）编制总体要求</a:t>
            </a:r>
            <a:endParaRPr lang="en-US" altLang="zh-CN" sz="3000" b="1">
              <a:solidFill>
                <a:srgbClr val="0F1A81"/>
              </a:solidFill>
              <a:latin typeface="华文中宋" pitchFamily="2" charset="-122"/>
              <a:ea typeface="华文中宋" pitchFamily="2" charset="-122"/>
            </a:endParaRPr>
          </a:p>
          <a:p>
            <a:pPr eaLnBrk="0" hangingPunct="0"/>
            <a:endParaRPr lang="zh-CN" altLang="en-US">
              <a:solidFill>
                <a:srgbClr val="0F1A81"/>
              </a:solidFill>
              <a:latin typeface="华文中宋" pitchFamily="2" charset="-122"/>
              <a:ea typeface="华文中宋" pitchFamily="2" charset="-122"/>
            </a:endParaRPr>
          </a:p>
        </p:txBody>
      </p:sp>
      <p:sp>
        <p:nvSpPr>
          <p:cNvPr id="7" name="对角圆角矩形 6"/>
          <p:cNvSpPr/>
          <p:nvPr/>
        </p:nvSpPr>
        <p:spPr bwMode="auto">
          <a:xfrm>
            <a:off x="928688" y="2452688"/>
            <a:ext cx="7500937" cy="3497262"/>
          </a:xfrm>
          <a:prstGeom prst="round2DiagRect">
            <a:avLst/>
          </a:prstGeom>
          <a:solidFill>
            <a:srgbClr val="FFFFFF"/>
          </a:solidFill>
          <a:ln w="25400" cap="flat" cmpd="sng" algn="ctr">
            <a:solidFill>
              <a:srgbClr val="6CA5D8"/>
            </a:solidFill>
            <a:prstDash val="sysDash"/>
            <a:headEnd type="none" w="med" len="med"/>
            <a:tailEnd type="none" w="med" len="med"/>
          </a:ln>
          <a:effectLst/>
        </p:spPr>
        <p:txBody>
          <a:bodyPr/>
          <a:lstStyle/>
          <a:p>
            <a:pPr eaLnBrk="0" hangingPunct="0">
              <a:lnSpc>
                <a:spcPct val="150000"/>
              </a:lnSpc>
            </a:pPr>
            <a:r>
              <a:rPr lang="en-US" altLang="zh-CN" sz="2800">
                <a:solidFill>
                  <a:srgbClr val="0F1A81"/>
                </a:solidFill>
                <a:latin typeface="华文中宋" pitchFamily="2" charset="-122"/>
                <a:ea typeface="华文中宋" pitchFamily="2" charset="-122"/>
              </a:rPr>
              <a:t>      </a:t>
            </a:r>
            <a:r>
              <a:rPr lang="zh-CN" altLang="zh-CN" sz="2800" b="1">
                <a:solidFill>
                  <a:srgbClr val="0F1A81"/>
                </a:solidFill>
                <a:latin typeface="仿宋"/>
                <a:ea typeface="仿宋"/>
                <a:cs typeface="仿宋"/>
              </a:rPr>
              <a:t>本表用于项目申请时由项目负责人（或申请人）根据</a:t>
            </a:r>
            <a:r>
              <a:rPr lang="zh-CN" altLang="zh-CN" sz="2800" b="1">
                <a:solidFill>
                  <a:srgbClr val="FF0000"/>
                </a:solidFill>
                <a:latin typeface="仿宋"/>
                <a:ea typeface="仿宋"/>
                <a:cs typeface="仿宋"/>
              </a:rPr>
              <a:t>目标相关性</a:t>
            </a:r>
            <a:r>
              <a:rPr lang="zh-CN" altLang="zh-CN" sz="2800" b="1">
                <a:solidFill>
                  <a:srgbClr val="0F1A81"/>
                </a:solidFill>
                <a:latin typeface="仿宋"/>
                <a:ea typeface="仿宋"/>
                <a:cs typeface="仿宋"/>
              </a:rPr>
              <a:t>、</a:t>
            </a:r>
            <a:r>
              <a:rPr lang="zh-CN" altLang="zh-CN" sz="2800" b="1">
                <a:solidFill>
                  <a:srgbClr val="FF0000"/>
                </a:solidFill>
                <a:latin typeface="仿宋"/>
                <a:ea typeface="仿宋"/>
                <a:cs typeface="仿宋"/>
              </a:rPr>
              <a:t>政策相符性</a:t>
            </a:r>
            <a:r>
              <a:rPr lang="zh-CN" altLang="zh-CN" sz="2800" b="1">
                <a:solidFill>
                  <a:srgbClr val="0F1A81"/>
                </a:solidFill>
                <a:latin typeface="仿宋"/>
                <a:ea typeface="仿宋"/>
                <a:cs typeface="仿宋"/>
              </a:rPr>
              <a:t>和</a:t>
            </a:r>
            <a:r>
              <a:rPr lang="zh-CN" altLang="zh-CN" sz="2800" b="1">
                <a:solidFill>
                  <a:srgbClr val="FF0000"/>
                </a:solidFill>
                <a:latin typeface="仿宋"/>
                <a:ea typeface="仿宋"/>
                <a:cs typeface="仿宋"/>
              </a:rPr>
              <a:t>经济合理性</a:t>
            </a:r>
            <a:r>
              <a:rPr lang="zh-CN" altLang="zh-CN" sz="2800" b="1">
                <a:solidFill>
                  <a:srgbClr val="0F1A81"/>
                </a:solidFill>
                <a:latin typeface="仿宋"/>
                <a:ea typeface="仿宋"/>
                <a:cs typeface="仿宋"/>
              </a:rPr>
              <a:t>原则编制。</a:t>
            </a:r>
            <a:endParaRPr lang="zh-CN" altLang="en-US" sz="2800" b="1">
              <a:solidFill>
                <a:srgbClr val="0F1A81"/>
              </a:solidFill>
              <a:latin typeface="仿宋"/>
              <a:ea typeface="仿宋"/>
              <a:cs typeface="仿宋"/>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txBox="1">
            <a:spLocks/>
          </p:cNvSpPr>
          <p:nvPr/>
        </p:nvSpPr>
        <p:spPr bwMode="black">
          <a:xfrm>
            <a:off x="250825" y="115888"/>
            <a:ext cx="7632700" cy="609600"/>
          </a:xfrm>
          <a:prstGeom prst="rect">
            <a:avLst/>
          </a:prstGeom>
          <a:noFill/>
          <a:ln w="9525">
            <a:noFill/>
            <a:miter lim="800000"/>
            <a:headEnd/>
            <a:tailEnd/>
          </a:ln>
        </p:spPr>
        <p:txBody>
          <a:bodyPr anchor="ctr"/>
          <a:lstStyle/>
          <a:p>
            <a:r>
              <a:rPr lang="zh-CN" altLang="en-US" sz="4000" b="1">
                <a:latin typeface="黑体" pitchFamily="2" charset="-122"/>
                <a:ea typeface="黑体" pitchFamily="2" charset="-122"/>
              </a:rPr>
              <a:t>预算编制说明</a:t>
            </a:r>
            <a:r>
              <a:rPr lang="en-US" altLang="zh-CN" sz="4000" b="1">
                <a:latin typeface="黑体" pitchFamily="2" charset="-122"/>
                <a:ea typeface="黑体" pitchFamily="2" charset="-122"/>
              </a:rPr>
              <a:t>—</a:t>
            </a:r>
            <a:r>
              <a:rPr lang="zh-CN" altLang="en-US" sz="4000" b="1">
                <a:latin typeface="黑体" pitchFamily="2" charset="-122"/>
                <a:ea typeface="黑体" pitchFamily="2" charset="-122"/>
              </a:rPr>
              <a:t>填报内容</a:t>
            </a:r>
          </a:p>
        </p:txBody>
      </p:sp>
      <p:sp>
        <p:nvSpPr>
          <p:cNvPr id="74754" name="TextBox 5"/>
          <p:cNvSpPr txBox="1">
            <a:spLocks noChangeArrowheads="1"/>
          </p:cNvSpPr>
          <p:nvPr/>
        </p:nvSpPr>
        <p:spPr bwMode="auto">
          <a:xfrm>
            <a:off x="500063" y="1595438"/>
            <a:ext cx="3929062" cy="862012"/>
          </a:xfrm>
          <a:prstGeom prst="rect">
            <a:avLst/>
          </a:prstGeom>
          <a:noFill/>
          <a:ln w="9525">
            <a:noFill/>
            <a:miter lim="800000"/>
            <a:headEnd/>
            <a:tailEnd/>
          </a:ln>
        </p:spPr>
        <p:txBody>
          <a:bodyPr>
            <a:spAutoFit/>
          </a:bodyPr>
          <a:lstStyle/>
          <a:p>
            <a:pPr eaLnBrk="0" hangingPunct="0"/>
            <a:r>
              <a:rPr lang="zh-CN" altLang="en-US" sz="3000" b="1">
                <a:solidFill>
                  <a:srgbClr val="0F1A81"/>
                </a:solidFill>
                <a:latin typeface="华文中宋" pitchFamily="2" charset="-122"/>
                <a:ea typeface="华文中宋" pitchFamily="2" charset="-122"/>
              </a:rPr>
              <a:t>（二）预算表分类</a:t>
            </a:r>
            <a:endParaRPr lang="en-US" altLang="zh-CN" sz="3000" b="1">
              <a:solidFill>
                <a:srgbClr val="0F1A81"/>
              </a:solidFill>
              <a:latin typeface="华文中宋" pitchFamily="2" charset="-122"/>
              <a:ea typeface="华文中宋" pitchFamily="2" charset="-122"/>
            </a:endParaRPr>
          </a:p>
          <a:p>
            <a:pPr eaLnBrk="0" hangingPunct="0"/>
            <a:endParaRPr lang="zh-CN" altLang="en-US">
              <a:solidFill>
                <a:srgbClr val="0F1A81"/>
              </a:solidFill>
              <a:latin typeface="华文中宋" pitchFamily="2" charset="-122"/>
              <a:ea typeface="华文中宋" pitchFamily="2" charset="-122"/>
            </a:endParaRPr>
          </a:p>
        </p:txBody>
      </p:sp>
      <p:graphicFrame>
        <p:nvGraphicFramePr>
          <p:cNvPr id="8" name="内容占位符 3"/>
          <p:cNvGraphicFramePr>
            <a:graphicFrameLocks/>
          </p:cNvGraphicFramePr>
          <p:nvPr/>
        </p:nvGraphicFramePr>
        <p:xfrm>
          <a:off x="710274" y="2165894"/>
          <a:ext cx="7658842" cy="3920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上弧形箭头 8"/>
          <p:cNvSpPr/>
          <p:nvPr/>
        </p:nvSpPr>
        <p:spPr bwMode="auto">
          <a:xfrm>
            <a:off x="3143250" y="2524125"/>
            <a:ext cx="1785938" cy="571500"/>
          </a:xfrm>
          <a:prstGeom prst="curvedDownArrow">
            <a:avLst/>
          </a:prstGeom>
          <a:solidFill>
            <a:srgbClr val="6CA5D8"/>
          </a:solidFill>
          <a:ln w="25400" cap="flat" cmpd="sng" algn="ctr">
            <a:solidFill>
              <a:srgbClr val="6CA5D8">
                <a:shade val="50000"/>
              </a:srgbClr>
            </a:solidFill>
            <a:prstDash val="solid"/>
            <a:headEnd type="none" w="med" len="med"/>
            <a:tailEnd type="none" w="med" len="med"/>
          </a:ln>
          <a:effectLst/>
        </p:spPr>
        <p:txBody>
          <a:bodyPr/>
          <a:lstStyle/>
          <a:p>
            <a:pPr eaLnBrk="0" hangingPunct="0">
              <a:defRPr/>
            </a:pPr>
            <a:endParaRPr lang="zh-CN" altLang="en-US" kern="0">
              <a:solidFill>
                <a:srgbClr val="0F1A81"/>
              </a:solidFill>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txBox="1">
            <a:spLocks noChangeArrowheads="1"/>
          </p:cNvSpPr>
          <p:nvPr/>
        </p:nvSpPr>
        <p:spPr bwMode="black">
          <a:xfrm>
            <a:off x="395288" y="803275"/>
            <a:ext cx="7632700" cy="609600"/>
          </a:xfrm>
          <a:prstGeom prst="rect">
            <a:avLst/>
          </a:prstGeom>
          <a:noFill/>
          <a:ln w="9525">
            <a:noFill/>
            <a:miter lim="800000"/>
            <a:headEnd/>
            <a:tailEnd/>
          </a:ln>
        </p:spPr>
        <p:txBody>
          <a:bodyPr anchor="ctr"/>
          <a:lstStyle/>
          <a:p>
            <a:pPr eaLnBrk="0" hangingPunct="0"/>
            <a:r>
              <a:rPr lang="zh-CN" altLang="en-US" sz="3600" b="1">
                <a:latin typeface="黑体" pitchFamily="2" charset="-122"/>
                <a:ea typeface="黑体" pitchFamily="2" charset="-122"/>
              </a:rPr>
              <a:t>预算编制说明</a:t>
            </a:r>
            <a:r>
              <a:rPr lang="en-US" altLang="zh-CN" sz="3600" b="1">
                <a:latin typeface="黑体" pitchFamily="2" charset="-122"/>
                <a:ea typeface="黑体" pitchFamily="2" charset="-122"/>
              </a:rPr>
              <a:t>——</a:t>
            </a:r>
            <a:r>
              <a:rPr lang="zh-CN" altLang="en-US" sz="3600" b="1">
                <a:latin typeface="黑体" pitchFamily="2" charset="-122"/>
                <a:ea typeface="黑体" pitchFamily="2" charset="-122"/>
              </a:rPr>
              <a:t>填报内容</a:t>
            </a:r>
            <a:endParaRPr lang="en-US" altLang="zh-CN" sz="2000" b="1"/>
          </a:p>
        </p:txBody>
      </p:sp>
      <p:grpSp>
        <p:nvGrpSpPr>
          <p:cNvPr id="75778" name="Group 20"/>
          <p:cNvGrpSpPr>
            <a:grpSpLocks/>
          </p:cNvGrpSpPr>
          <p:nvPr/>
        </p:nvGrpSpPr>
        <p:grpSpPr bwMode="auto">
          <a:xfrm>
            <a:off x="1143000" y="3714750"/>
            <a:ext cx="2286000" cy="2667000"/>
            <a:chOff x="720" y="1998"/>
            <a:chExt cx="1440" cy="1680"/>
          </a:xfrm>
        </p:grpSpPr>
        <p:sp>
          <p:nvSpPr>
            <p:cNvPr id="25" name="AutoShape 4"/>
            <p:cNvSpPr>
              <a:spLocks noChangeArrowheads="1"/>
            </p:cNvSpPr>
            <p:nvPr/>
          </p:nvSpPr>
          <p:spPr bwMode="auto">
            <a:xfrm>
              <a:off x="720" y="1998"/>
              <a:ext cx="1440" cy="1680"/>
            </a:xfrm>
            <a:prstGeom prst="roundRect">
              <a:avLst>
                <a:gd name="adj" fmla="val 16667"/>
              </a:avLst>
            </a:prstGeom>
            <a:noFill/>
            <a:ln w="38100">
              <a:solidFill>
                <a:srgbClr val="0F1A81"/>
              </a:solidFill>
              <a:round/>
              <a:headEnd/>
              <a:tailEnd/>
            </a:ln>
            <a:effectLst/>
          </p:spPr>
          <p:txBody>
            <a:bodyPr wrap="none" anchor="ctr"/>
            <a:lstStyle/>
            <a:p>
              <a:pPr algn="ctr" eaLnBrk="0" hangingPunct="0">
                <a:defRPr/>
              </a:pPr>
              <a:endParaRPr lang="zh-CN" altLang="zh-CN" kern="0">
                <a:solidFill>
                  <a:srgbClr val="0F1A81"/>
                </a:solidFill>
                <a:latin typeface="+mn-lt"/>
                <a:ea typeface="+mn-ea"/>
              </a:endParaRPr>
            </a:p>
          </p:txBody>
        </p:sp>
        <p:sp>
          <p:nvSpPr>
            <p:cNvPr id="26" name="Text Box 5"/>
            <p:cNvSpPr txBox="1">
              <a:spLocks noChangeArrowheads="1"/>
            </p:cNvSpPr>
            <p:nvPr/>
          </p:nvSpPr>
          <p:spPr bwMode="auto">
            <a:xfrm>
              <a:off x="780" y="2124"/>
              <a:ext cx="1284" cy="1357"/>
            </a:xfrm>
            <a:prstGeom prst="rect">
              <a:avLst/>
            </a:prstGeom>
            <a:noFill/>
            <a:ln w="9525">
              <a:noFill/>
              <a:miter lim="800000"/>
              <a:headEnd/>
              <a:tailEnd/>
            </a:ln>
            <a:effectLst/>
          </p:spPr>
          <p:txBody>
            <a:bodyPr>
              <a:spAutoFit/>
            </a:bodyPr>
            <a:lstStyle/>
            <a:p>
              <a:pPr algn="ctr" eaLnBrk="0" hangingPunct="0">
                <a:defRPr/>
              </a:pPr>
              <a:r>
                <a:rPr lang="zh-CN" altLang="en-US" sz="2000" b="1" kern="0" dirty="0">
                  <a:solidFill>
                    <a:srgbClr val="000000"/>
                  </a:solidFill>
                  <a:latin typeface="Times New Roman" pitchFamily="18" charset="0"/>
                  <a:ea typeface="宋体" charset="-122"/>
                </a:rPr>
                <a:t>资金预算表</a:t>
              </a:r>
              <a:endParaRPr lang="en-US" altLang="zh-CN" sz="2000" b="1" kern="0" dirty="0">
                <a:solidFill>
                  <a:srgbClr val="000000"/>
                </a:solidFill>
                <a:latin typeface="Times New Roman" pitchFamily="18" charset="0"/>
                <a:ea typeface="宋体" charset="-122"/>
              </a:endParaRPr>
            </a:p>
            <a:p>
              <a:pPr algn="ctr" eaLnBrk="0" hangingPunct="0">
                <a:defRPr/>
              </a:pPr>
              <a:endParaRPr lang="en-US" altLang="zh-CN" sz="2000" b="1" kern="0" dirty="0">
                <a:solidFill>
                  <a:srgbClr val="000000"/>
                </a:solidFill>
                <a:latin typeface="Times New Roman" pitchFamily="18" charset="0"/>
                <a:ea typeface="宋体" charset="-122"/>
              </a:endParaRPr>
            </a:p>
            <a:p>
              <a:pPr eaLnBrk="0" hangingPunct="0">
                <a:defRPr/>
              </a:pPr>
              <a:r>
                <a:rPr lang="zh-CN" altLang="en-US" kern="0" dirty="0">
                  <a:solidFill>
                    <a:srgbClr val="000000"/>
                  </a:solidFill>
                  <a:latin typeface="华文中宋" pitchFamily="2" charset="-122"/>
                  <a:ea typeface="华文中宋" pitchFamily="2" charset="-122"/>
                </a:rPr>
                <a:t>填列在项目组织实施过程中与研究活动相关的、申请基金资助的各项费用支出</a:t>
              </a:r>
              <a:endParaRPr lang="en-US" altLang="zh-CN" kern="0" dirty="0">
                <a:solidFill>
                  <a:srgbClr val="000000"/>
                </a:solidFill>
                <a:latin typeface="华文中宋" pitchFamily="2" charset="-122"/>
                <a:ea typeface="华文中宋" pitchFamily="2" charset="-122"/>
              </a:endParaRPr>
            </a:p>
          </p:txBody>
        </p:sp>
      </p:grpSp>
      <p:sp>
        <p:nvSpPr>
          <p:cNvPr id="27" name="Freeform 6"/>
          <p:cNvSpPr>
            <a:spLocks/>
          </p:cNvSpPr>
          <p:nvPr/>
        </p:nvSpPr>
        <p:spPr bwMode="gray">
          <a:xfrm>
            <a:off x="3222625" y="361791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CA5D8"/>
              </a:gs>
              <a:gs pos="100000">
                <a:srgbClr val="6CA5D8">
                  <a:gamma/>
                  <a:tint val="63529"/>
                  <a:invGamma/>
                </a:srgbClr>
              </a:gs>
            </a:gsLst>
            <a:lin ang="0" scaled="1"/>
          </a:gradFill>
          <a:ln w="0">
            <a:noFill/>
            <a:prstDash val="solid"/>
            <a:round/>
            <a:headEnd/>
            <a:tailEnd/>
          </a:ln>
        </p:spPr>
        <p:txBody>
          <a:bodyPr/>
          <a:lstStyle/>
          <a:p>
            <a:pPr eaLnBrk="0" hangingPunct="0">
              <a:defRPr/>
            </a:pPr>
            <a:endParaRPr lang="zh-CN" altLang="en-US" kern="0">
              <a:solidFill>
                <a:srgbClr val="0F1A81"/>
              </a:solidFill>
              <a:latin typeface="Times New Roman" pitchFamily="18" charset="0"/>
              <a:ea typeface="+mn-ea"/>
            </a:endParaRPr>
          </a:p>
        </p:txBody>
      </p:sp>
      <p:sp>
        <p:nvSpPr>
          <p:cNvPr id="75780" name="AutoShape 7"/>
          <p:cNvSpPr>
            <a:spLocks noChangeAspect="1" noChangeArrowheads="1" noTextEdit="1"/>
          </p:cNvSpPr>
          <p:nvPr/>
        </p:nvSpPr>
        <p:spPr bwMode="gray">
          <a:xfrm flipH="1">
            <a:off x="4868863" y="3614738"/>
            <a:ext cx="909637" cy="1244600"/>
          </a:xfrm>
          <a:prstGeom prst="rect">
            <a:avLst/>
          </a:prstGeom>
          <a:noFill/>
          <a:ln w="9525">
            <a:noFill/>
            <a:miter lim="800000"/>
            <a:headEnd/>
            <a:tailEnd/>
          </a:ln>
        </p:spPr>
        <p:txBody>
          <a:bodyPr/>
          <a:lstStyle/>
          <a:p>
            <a:endParaRPr lang="zh-CN" altLang="en-US"/>
          </a:p>
        </p:txBody>
      </p:sp>
      <p:grpSp>
        <p:nvGrpSpPr>
          <p:cNvPr id="75781" name="Group 19"/>
          <p:cNvGrpSpPr>
            <a:grpSpLocks/>
          </p:cNvGrpSpPr>
          <p:nvPr/>
        </p:nvGrpSpPr>
        <p:grpSpPr bwMode="auto">
          <a:xfrm>
            <a:off x="3048000" y="1990725"/>
            <a:ext cx="2998788" cy="1601788"/>
            <a:chOff x="1920" y="912"/>
            <a:chExt cx="1889" cy="1009"/>
          </a:xfrm>
        </p:grpSpPr>
        <p:grpSp>
          <p:nvGrpSpPr>
            <p:cNvPr id="75787" name="Group 9"/>
            <p:cNvGrpSpPr>
              <a:grpSpLocks/>
            </p:cNvGrpSpPr>
            <p:nvPr/>
          </p:nvGrpSpPr>
          <p:grpSpPr bwMode="auto">
            <a:xfrm>
              <a:off x="1920" y="912"/>
              <a:ext cx="1889" cy="1009"/>
              <a:chOff x="1997" y="1314"/>
              <a:chExt cx="1889" cy="1009"/>
            </a:xfrm>
          </p:grpSpPr>
          <p:grpSp>
            <p:nvGrpSpPr>
              <p:cNvPr id="75789" name="Group 10"/>
              <p:cNvGrpSpPr>
                <a:grpSpLocks/>
              </p:cNvGrpSpPr>
              <p:nvPr/>
            </p:nvGrpSpPr>
            <p:grpSpPr bwMode="auto">
              <a:xfrm>
                <a:off x="1997" y="1404"/>
                <a:ext cx="1889" cy="919"/>
                <a:chOff x="1973" y="1027"/>
                <a:chExt cx="1926" cy="937"/>
              </a:xfrm>
            </p:grpSpPr>
            <p:sp>
              <p:nvSpPr>
                <p:cNvPr id="37" name="Oval 11"/>
                <p:cNvSpPr>
                  <a:spLocks noChangeArrowheads="1"/>
                </p:cNvSpPr>
                <p:nvPr/>
              </p:nvSpPr>
              <p:spPr bwMode="gray">
                <a:xfrm>
                  <a:off x="1994" y="1057"/>
                  <a:ext cx="1905" cy="907"/>
                </a:xfrm>
                <a:prstGeom prst="ellipse">
                  <a:avLst/>
                </a:prstGeom>
                <a:gradFill rotWithShape="1">
                  <a:gsLst>
                    <a:gs pos="0">
                      <a:srgbClr val="5D4BC7"/>
                    </a:gs>
                    <a:gs pos="100000">
                      <a:srgbClr val="5D4BC7">
                        <a:gamma/>
                        <a:shade val="48627"/>
                        <a:invGamma/>
                      </a:srgbClr>
                    </a:gs>
                  </a:gsLst>
                  <a:lin ang="2700000" scaled="1"/>
                </a:gradFill>
                <a:ln w="9525">
                  <a:noFill/>
                  <a:round/>
                  <a:headEnd/>
                  <a:tailEnd/>
                </a:ln>
                <a:effectLst/>
              </p:spPr>
              <p:txBody>
                <a:bodyPr wrap="none" anchor="ctr"/>
                <a:lstStyle/>
                <a:p>
                  <a:pPr eaLnBrk="0" hangingPunct="0">
                    <a:defRPr/>
                  </a:pPr>
                  <a:endParaRPr lang="zh-CN" altLang="en-US" kern="0">
                    <a:solidFill>
                      <a:srgbClr val="0F1A81"/>
                    </a:solidFill>
                    <a:latin typeface="Times New Roman" pitchFamily="18" charset="0"/>
                    <a:ea typeface="+mn-ea"/>
                  </a:endParaRPr>
                </a:p>
              </p:txBody>
            </p:sp>
            <p:sp>
              <p:nvSpPr>
                <p:cNvPr id="38" name="Oval 12"/>
                <p:cNvSpPr>
                  <a:spLocks noChangeArrowheads="1"/>
                </p:cNvSpPr>
                <p:nvPr/>
              </p:nvSpPr>
              <p:spPr bwMode="gray">
                <a:xfrm>
                  <a:off x="1973" y="1027"/>
                  <a:ext cx="1905" cy="907"/>
                </a:xfrm>
                <a:prstGeom prst="ellipse">
                  <a:avLst/>
                </a:prstGeom>
                <a:gradFill rotWithShape="1">
                  <a:gsLst>
                    <a:gs pos="0">
                      <a:srgbClr val="5D4BC7">
                        <a:gamma/>
                        <a:tint val="44314"/>
                        <a:invGamma/>
                      </a:srgbClr>
                    </a:gs>
                    <a:gs pos="100000">
                      <a:srgbClr val="5D4BC7"/>
                    </a:gs>
                  </a:gsLst>
                  <a:lin ang="2700000" scaled="1"/>
                </a:gradFill>
                <a:ln w="9525">
                  <a:noFill/>
                  <a:round/>
                  <a:headEnd/>
                  <a:tailEnd/>
                </a:ln>
                <a:effectLst/>
              </p:spPr>
              <p:txBody>
                <a:bodyPr wrap="none" anchor="ctr"/>
                <a:lstStyle/>
                <a:p>
                  <a:pPr eaLnBrk="0" hangingPunct="0">
                    <a:defRPr/>
                  </a:pPr>
                  <a:endParaRPr lang="zh-CN" altLang="en-US" kern="0">
                    <a:solidFill>
                      <a:srgbClr val="0F1A81"/>
                    </a:solidFill>
                    <a:latin typeface="Times New Roman" pitchFamily="18" charset="0"/>
                    <a:ea typeface="+mn-ea"/>
                  </a:endParaRPr>
                </a:p>
              </p:txBody>
            </p:sp>
          </p:grpSp>
          <p:sp>
            <p:nvSpPr>
              <p:cNvPr id="33" name="Oval 13"/>
              <p:cNvSpPr>
                <a:spLocks noChangeArrowheads="1"/>
              </p:cNvSpPr>
              <p:nvPr/>
            </p:nvSpPr>
            <p:spPr bwMode="gray">
              <a:xfrm>
                <a:off x="2086" y="1314"/>
                <a:ext cx="1691" cy="845"/>
              </a:xfrm>
              <a:prstGeom prst="ellipse">
                <a:avLst/>
              </a:prstGeom>
              <a:gradFill rotWithShape="1">
                <a:gsLst>
                  <a:gs pos="0">
                    <a:srgbClr val="A4C226">
                      <a:gamma/>
                      <a:shade val="46275"/>
                      <a:invGamma/>
                    </a:srgbClr>
                  </a:gs>
                  <a:gs pos="100000">
                    <a:srgbClr val="A4C226"/>
                  </a:gs>
                </a:gsLst>
                <a:lin ang="2700000" scaled="1"/>
              </a:gradFill>
              <a:ln w="9525" algn="ctr">
                <a:noFill/>
                <a:round/>
                <a:headEnd/>
                <a:tailEnd/>
              </a:ln>
              <a:effectLst/>
            </p:spPr>
            <p:txBody>
              <a:bodyPr vert="eaVert" wrap="none" anchor="ctr"/>
              <a:lstStyle/>
              <a:p>
                <a:pPr eaLnBrk="0" hangingPunct="0">
                  <a:defRPr/>
                </a:pPr>
                <a:endParaRPr lang="zh-CN" altLang="en-US" kern="0">
                  <a:solidFill>
                    <a:srgbClr val="0F1A81"/>
                  </a:solidFill>
                  <a:latin typeface="Times New Roman" pitchFamily="18" charset="0"/>
                  <a:ea typeface="+mn-ea"/>
                </a:endParaRPr>
              </a:p>
            </p:txBody>
          </p:sp>
          <p:sp>
            <p:nvSpPr>
              <p:cNvPr id="34" name="Oval 14"/>
              <p:cNvSpPr>
                <a:spLocks noChangeArrowheads="1"/>
              </p:cNvSpPr>
              <p:nvPr/>
            </p:nvSpPr>
            <p:spPr bwMode="gray">
              <a:xfrm>
                <a:off x="2108" y="1319"/>
                <a:ext cx="1650" cy="824"/>
              </a:xfrm>
              <a:prstGeom prst="ellipse">
                <a:avLst/>
              </a:prstGeom>
              <a:gradFill rotWithShape="1">
                <a:gsLst>
                  <a:gs pos="0">
                    <a:srgbClr val="A4C226">
                      <a:alpha val="0"/>
                    </a:srgbClr>
                  </a:gs>
                  <a:gs pos="100000">
                    <a:srgbClr val="A4C226">
                      <a:gamma/>
                      <a:tint val="34902"/>
                      <a:invGamma/>
                    </a:srgbClr>
                  </a:gs>
                </a:gsLst>
                <a:lin ang="2700000" scaled="1"/>
              </a:gradFill>
              <a:ln w="9525" algn="ctr">
                <a:noFill/>
                <a:round/>
                <a:headEnd/>
                <a:tailEnd/>
              </a:ln>
              <a:effectLst/>
            </p:spPr>
            <p:txBody>
              <a:bodyPr vert="eaVert" wrap="none" anchor="ctr"/>
              <a:lstStyle/>
              <a:p>
                <a:pPr eaLnBrk="0" hangingPunct="0">
                  <a:defRPr/>
                </a:pPr>
                <a:endParaRPr lang="zh-CN" altLang="en-US" kern="0">
                  <a:solidFill>
                    <a:srgbClr val="0F1A81"/>
                  </a:solidFill>
                  <a:latin typeface="Times New Roman" pitchFamily="18" charset="0"/>
                  <a:ea typeface="+mn-ea"/>
                </a:endParaRPr>
              </a:p>
            </p:txBody>
          </p:sp>
          <p:sp>
            <p:nvSpPr>
              <p:cNvPr id="35" name="Oval 15"/>
              <p:cNvSpPr>
                <a:spLocks noChangeArrowheads="1"/>
              </p:cNvSpPr>
              <p:nvPr/>
            </p:nvSpPr>
            <p:spPr bwMode="gray">
              <a:xfrm>
                <a:off x="2125" y="1327"/>
                <a:ext cx="1570" cy="770"/>
              </a:xfrm>
              <a:prstGeom prst="ellipse">
                <a:avLst/>
              </a:prstGeom>
              <a:gradFill rotWithShape="1">
                <a:gsLst>
                  <a:gs pos="0">
                    <a:srgbClr val="A4C226">
                      <a:gamma/>
                      <a:shade val="79216"/>
                      <a:invGamma/>
                    </a:srgbClr>
                  </a:gs>
                  <a:gs pos="100000">
                    <a:srgbClr val="A4C226">
                      <a:alpha val="48000"/>
                    </a:srgbClr>
                  </a:gs>
                </a:gsLst>
                <a:lin ang="2700000" scaled="1"/>
              </a:gradFill>
              <a:ln w="9525" algn="ctr">
                <a:noFill/>
                <a:round/>
                <a:headEnd/>
                <a:tailEnd/>
              </a:ln>
              <a:effectLst/>
            </p:spPr>
            <p:txBody>
              <a:bodyPr vert="eaVert" wrap="none" anchor="ctr"/>
              <a:lstStyle/>
              <a:p>
                <a:pPr eaLnBrk="0" hangingPunct="0">
                  <a:defRPr/>
                </a:pPr>
                <a:endParaRPr lang="zh-CN" altLang="en-US" kern="0">
                  <a:solidFill>
                    <a:srgbClr val="0F1A81"/>
                  </a:solidFill>
                  <a:latin typeface="Times New Roman" pitchFamily="18" charset="0"/>
                  <a:ea typeface="+mn-ea"/>
                </a:endParaRPr>
              </a:p>
            </p:txBody>
          </p:sp>
          <p:sp>
            <p:nvSpPr>
              <p:cNvPr id="36" name="Oval 16"/>
              <p:cNvSpPr>
                <a:spLocks noChangeArrowheads="1"/>
              </p:cNvSpPr>
              <p:nvPr/>
            </p:nvSpPr>
            <p:spPr bwMode="gray">
              <a:xfrm>
                <a:off x="2208" y="1344"/>
                <a:ext cx="1382" cy="624"/>
              </a:xfrm>
              <a:prstGeom prst="ellipse">
                <a:avLst/>
              </a:prstGeom>
              <a:gradFill rotWithShape="1">
                <a:gsLst>
                  <a:gs pos="0">
                    <a:srgbClr val="A4C226">
                      <a:gamma/>
                      <a:tint val="0"/>
                      <a:invGamma/>
                    </a:srgbClr>
                  </a:gs>
                  <a:gs pos="100000">
                    <a:srgbClr val="A4C226">
                      <a:alpha val="38000"/>
                    </a:srgbClr>
                  </a:gs>
                </a:gsLst>
                <a:lin ang="2700000" scaled="1"/>
              </a:gradFill>
              <a:ln w="9525" algn="ctr">
                <a:noFill/>
                <a:round/>
                <a:headEnd/>
                <a:tailEnd/>
              </a:ln>
              <a:effectLst/>
            </p:spPr>
            <p:txBody>
              <a:bodyPr vert="eaVert" wrap="none" anchor="ctr"/>
              <a:lstStyle/>
              <a:p>
                <a:pPr eaLnBrk="0" hangingPunct="0">
                  <a:defRPr/>
                </a:pPr>
                <a:endParaRPr lang="zh-CN" altLang="en-US" kern="0">
                  <a:solidFill>
                    <a:srgbClr val="0F1A81"/>
                  </a:solidFill>
                  <a:latin typeface="Times New Roman" pitchFamily="18" charset="0"/>
                  <a:ea typeface="+mn-ea"/>
                </a:endParaRPr>
              </a:p>
            </p:txBody>
          </p:sp>
        </p:grpSp>
        <p:sp>
          <p:nvSpPr>
            <p:cNvPr id="31" name="Text Box 17"/>
            <p:cNvSpPr txBox="1">
              <a:spLocks noChangeArrowheads="1"/>
            </p:cNvSpPr>
            <p:nvPr/>
          </p:nvSpPr>
          <p:spPr bwMode="auto">
            <a:xfrm>
              <a:off x="2115" y="1038"/>
              <a:ext cx="1424" cy="523"/>
            </a:xfrm>
            <a:prstGeom prst="rect">
              <a:avLst/>
            </a:prstGeom>
            <a:noFill/>
            <a:ln w="9525" algn="ctr">
              <a:noFill/>
              <a:miter lim="800000"/>
              <a:headEnd/>
              <a:tailEnd/>
            </a:ln>
            <a:effectLst/>
          </p:spPr>
          <p:txBody>
            <a:bodyPr>
              <a:spAutoFit/>
            </a:bodyPr>
            <a:lstStyle/>
            <a:p>
              <a:pPr algn="ctr" eaLnBrk="0" hangingPunct="0">
                <a:defRPr/>
              </a:pPr>
              <a:r>
                <a:rPr lang="zh-CN" altLang="en-US" sz="2400" kern="0" dirty="0">
                  <a:solidFill>
                    <a:srgbClr val="000000"/>
                  </a:solidFill>
                  <a:latin typeface="华文中宋" pitchFamily="2" charset="-122"/>
                  <a:ea typeface="华文中宋" pitchFamily="2" charset="-122"/>
                </a:rPr>
                <a:t>定额补助式</a:t>
              </a:r>
              <a:endParaRPr lang="en-US" altLang="zh-CN" sz="2400" kern="0" dirty="0">
                <a:solidFill>
                  <a:srgbClr val="000000"/>
                </a:solidFill>
                <a:latin typeface="华文中宋" pitchFamily="2" charset="-122"/>
                <a:ea typeface="华文中宋" pitchFamily="2" charset="-122"/>
              </a:endParaRPr>
            </a:p>
            <a:p>
              <a:pPr algn="ctr" eaLnBrk="0" hangingPunct="0">
                <a:defRPr/>
              </a:pPr>
              <a:r>
                <a:rPr lang="zh-CN" altLang="en-US" sz="2400" kern="0" dirty="0">
                  <a:solidFill>
                    <a:srgbClr val="000000"/>
                  </a:solidFill>
                  <a:latin typeface="华文中宋" pitchFamily="2" charset="-122"/>
                  <a:ea typeface="华文中宋" pitchFamily="2" charset="-122"/>
                </a:rPr>
                <a:t>预算表</a:t>
              </a:r>
              <a:endParaRPr lang="en-US" altLang="zh-CN" sz="2400" kern="0" dirty="0">
                <a:solidFill>
                  <a:srgbClr val="000000"/>
                </a:solidFill>
                <a:latin typeface="华文中宋" pitchFamily="2" charset="-122"/>
                <a:ea typeface="华文中宋" pitchFamily="2" charset="-122"/>
              </a:endParaRPr>
            </a:p>
          </p:txBody>
        </p:sp>
      </p:grpSp>
      <p:grpSp>
        <p:nvGrpSpPr>
          <p:cNvPr id="75782" name="Group 21"/>
          <p:cNvGrpSpPr>
            <a:grpSpLocks/>
          </p:cNvGrpSpPr>
          <p:nvPr/>
        </p:nvGrpSpPr>
        <p:grpSpPr bwMode="auto">
          <a:xfrm>
            <a:off x="5562600" y="3714750"/>
            <a:ext cx="2286000" cy="2667000"/>
            <a:chOff x="3504" y="1998"/>
            <a:chExt cx="1440" cy="1680"/>
          </a:xfrm>
        </p:grpSpPr>
        <p:sp>
          <p:nvSpPr>
            <p:cNvPr id="40" name="AutoShape 3"/>
            <p:cNvSpPr>
              <a:spLocks noChangeArrowheads="1"/>
            </p:cNvSpPr>
            <p:nvPr/>
          </p:nvSpPr>
          <p:spPr bwMode="auto">
            <a:xfrm>
              <a:off x="3504" y="1998"/>
              <a:ext cx="1440" cy="1680"/>
            </a:xfrm>
            <a:prstGeom prst="roundRect">
              <a:avLst>
                <a:gd name="adj" fmla="val 16667"/>
              </a:avLst>
            </a:prstGeom>
            <a:noFill/>
            <a:ln w="38100">
              <a:solidFill>
                <a:srgbClr val="0F1A81"/>
              </a:solidFill>
              <a:round/>
              <a:headEnd/>
              <a:tailEnd/>
            </a:ln>
            <a:effectLst/>
          </p:spPr>
          <p:txBody>
            <a:bodyPr wrap="none" anchor="ctr"/>
            <a:lstStyle/>
            <a:p>
              <a:pPr algn="ctr" eaLnBrk="0" hangingPunct="0">
                <a:defRPr/>
              </a:pPr>
              <a:endParaRPr lang="zh-CN" altLang="zh-CN" kern="0">
                <a:solidFill>
                  <a:srgbClr val="0F1A81"/>
                </a:solidFill>
                <a:latin typeface="+mn-lt"/>
                <a:ea typeface="+mn-ea"/>
              </a:endParaRPr>
            </a:p>
          </p:txBody>
        </p:sp>
        <p:sp>
          <p:nvSpPr>
            <p:cNvPr id="41" name="Text Box 18"/>
            <p:cNvSpPr txBox="1">
              <a:spLocks noChangeArrowheads="1"/>
            </p:cNvSpPr>
            <p:nvPr/>
          </p:nvSpPr>
          <p:spPr bwMode="auto">
            <a:xfrm>
              <a:off x="3600" y="2124"/>
              <a:ext cx="1284" cy="1473"/>
            </a:xfrm>
            <a:prstGeom prst="rect">
              <a:avLst/>
            </a:prstGeom>
            <a:noFill/>
            <a:ln w="9525">
              <a:noFill/>
              <a:miter lim="800000"/>
              <a:headEnd/>
              <a:tailEnd/>
            </a:ln>
            <a:effectLst/>
          </p:spPr>
          <p:txBody>
            <a:bodyPr>
              <a:spAutoFit/>
            </a:bodyPr>
            <a:lstStyle/>
            <a:p>
              <a:pPr algn="ctr" eaLnBrk="0" hangingPunct="0">
                <a:defRPr/>
              </a:pPr>
              <a:r>
                <a:rPr lang="zh-CN" altLang="en-US" sz="2000" b="1" kern="0" dirty="0">
                  <a:solidFill>
                    <a:srgbClr val="000000"/>
                  </a:solidFill>
                  <a:latin typeface="Times New Roman" pitchFamily="18" charset="0"/>
                  <a:ea typeface="宋体" charset="-122"/>
                </a:rPr>
                <a:t>预算说明书</a:t>
              </a:r>
              <a:endParaRPr lang="en-US" altLang="zh-CN" sz="2000" b="1" kern="0" dirty="0">
                <a:solidFill>
                  <a:srgbClr val="000000"/>
                </a:solidFill>
                <a:latin typeface="Times New Roman" pitchFamily="18" charset="0"/>
                <a:ea typeface="宋体" charset="-122"/>
              </a:endParaRPr>
            </a:p>
            <a:p>
              <a:pPr algn="ctr" eaLnBrk="0" hangingPunct="0">
                <a:defRPr/>
              </a:pPr>
              <a:endParaRPr lang="en-US" altLang="zh-CN" sz="2000" b="1" kern="0" dirty="0">
                <a:solidFill>
                  <a:srgbClr val="000000"/>
                </a:solidFill>
                <a:latin typeface="Times New Roman" pitchFamily="18" charset="0"/>
                <a:ea typeface="宋体" charset="-122"/>
              </a:endParaRPr>
            </a:p>
            <a:p>
              <a:pPr eaLnBrk="0" hangingPunct="0">
                <a:defRPr/>
              </a:pPr>
              <a:r>
                <a:rPr lang="zh-CN" altLang="en-US" kern="0" dirty="0">
                  <a:solidFill>
                    <a:srgbClr val="000000"/>
                  </a:solidFill>
                  <a:latin typeface="华文中宋" pitchFamily="2" charset="-122"/>
                  <a:ea typeface="华文中宋" pitchFamily="2" charset="-122"/>
                </a:rPr>
                <a:t>对各项支出的主要用途和测算理由及</a:t>
              </a:r>
              <a:r>
                <a:rPr lang="zh-CN" altLang="en-US" u="sng" kern="0" dirty="0">
                  <a:solidFill>
                    <a:srgbClr val="FF0000"/>
                  </a:solidFill>
                  <a:latin typeface="华文中宋" pitchFamily="2" charset="-122"/>
                  <a:ea typeface="华文中宋" pitchFamily="2" charset="-122"/>
                </a:rPr>
                <a:t>合作研究外拨资金</a:t>
              </a:r>
              <a:r>
                <a:rPr lang="zh-CN" altLang="en-US" kern="0" dirty="0">
                  <a:solidFill>
                    <a:srgbClr val="000000"/>
                  </a:solidFill>
                  <a:latin typeface="华文中宋" pitchFamily="2" charset="-122"/>
                  <a:ea typeface="华文中宋" pitchFamily="2" charset="-122"/>
                </a:rPr>
                <a:t>等内容进行说明</a:t>
              </a:r>
              <a:endParaRPr lang="en-US" altLang="zh-CN" kern="0" dirty="0">
                <a:solidFill>
                  <a:srgbClr val="000000"/>
                </a:solidFill>
                <a:latin typeface="华文中宋" pitchFamily="2" charset="-122"/>
                <a:ea typeface="华文中宋" pitchFamily="2" charset="-122"/>
              </a:endParaRPr>
            </a:p>
            <a:p>
              <a:pPr algn="ctr" eaLnBrk="0" hangingPunct="0">
                <a:defRPr/>
              </a:pPr>
              <a:endParaRPr lang="en-US" altLang="zh-CN" sz="2000" b="1" kern="0" dirty="0">
                <a:solidFill>
                  <a:srgbClr val="000000"/>
                </a:solidFill>
                <a:latin typeface="Times New Roman" pitchFamily="18" charset="0"/>
                <a:ea typeface="宋体" charset="-122"/>
              </a:endParaRPr>
            </a:p>
            <a:p>
              <a:pPr eaLnBrk="0" hangingPunct="0">
                <a:defRPr/>
              </a:pPr>
              <a:endParaRPr lang="en-US" altLang="zh-CN" sz="1400" kern="0" dirty="0">
                <a:solidFill>
                  <a:srgbClr val="000000"/>
                </a:solidFill>
                <a:latin typeface="Times New Roman" pitchFamily="18" charset="0"/>
                <a:ea typeface="宋体" charset="-122"/>
              </a:endParaRPr>
            </a:p>
          </p:txBody>
        </p:sp>
      </p:grpSp>
      <p:sp>
        <p:nvSpPr>
          <p:cNvPr id="42" name="Freeform 8"/>
          <p:cNvSpPr>
            <a:spLocks/>
          </p:cNvSpPr>
          <p:nvPr/>
        </p:nvSpPr>
        <p:spPr bwMode="gray">
          <a:xfrm flipH="1">
            <a:off x="4875213" y="361791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5D4BC7"/>
              </a:gs>
              <a:gs pos="100000">
                <a:srgbClr val="5D4BC7">
                  <a:gamma/>
                  <a:tint val="31765"/>
                  <a:invGamma/>
                </a:srgbClr>
              </a:gs>
            </a:gsLst>
            <a:lin ang="0" scaled="1"/>
          </a:gradFill>
          <a:ln w="0">
            <a:noFill/>
            <a:prstDash val="solid"/>
            <a:round/>
            <a:headEnd/>
            <a:tailEnd/>
          </a:ln>
        </p:spPr>
        <p:txBody>
          <a:bodyPr/>
          <a:lstStyle/>
          <a:p>
            <a:pPr eaLnBrk="0" hangingPunct="0">
              <a:defRPr/>
            </a:pPr>
            <a:endParaRPr lang="zh-CN" altLang="en-US" kern="0">
              <a:solidFill>
                <a:srgbClr val="0F1A81"/>
              </a:solidFill>
              <a:latin typeface="Times New Roman" pitchFamily="18" charset="0"/>
              <a:ea typeface="+mn-ea"/>
            </a:endParaRPr>
          </a:p>
        </p:txBody>
      </p:sp>
      <p:sp>
        <p:nvSpPr>
          <p:cNvPr id="75784" name="TextBox 42"/>
          <p:cNvSpPr txBox="1">
            <a:spLocks noChangeArrowheads="1"/>
          </p:cNvSpPr>
          <p:nvPr/>
        </p:nvSpPr>
        <p:spPr bwMode="auto">
          <a:xfrm>
            <a:off x="428625" y="1471613"/>
            <a:ext cx="4643438" cy="800100"/>
          </a:xfrm>
          <a:prstGeom prst="rect">
            <a:avLst/>
          </a:prstGeom>
          <a:noFill/>
          <a:ln w="9525">
            <a:noFill/>
            <a:miter lim="800000"/>
            <a:headEnd/>
            <a:tailEnd/>
          </a:ln>
        </p:spPr>
        <p:txBody>
          <a:bodyPr>
            <a:spAutoFit/>
          </a:bodyPr>
          <a:lstStyle/>
          <a:p>
            <a:pPr eaLnBrk="0" hangingPunct="0"/>
            <a:r>
              <a:rPr lang="en-US" altLang="zh-CN" sz="2800">
                <a:solidFill>
                  <a:srgbClr val="0F1A81"/>
                </a:solidFill>
                <a:latin typeface="华文中宋" pitchFamily="2" charset="-122"/>
                <a:ea typeface="华文中宋" pitchFamily="2" charset="-122"/>
              </a:rPr>
              <a:t>1</a:t>
            </a:r>
            <a:r>
              <a:rPr lang="zh-CN" altLang="en-US" sz="2800">
                <a:solidFill>
                  <a:srgbClr val="0F1A81"/>
                </a:solidFill>
                <a:latin typeface="华文中宋" pitchFamily="2" charset="-122"/>
                <a:ea typeface="华文中宋" pitchFamily="2" charset="-122"/>
              </a:rPr>
              <a:t>、定额补助式预算表</a:t>
            </a:r>
          </a:p>
          <a:p>
            <a:pPr eaLnBrk="0" hangingPunct="0"/>
            <a:endParaRPr lang="zh-CN" altLang="en-US">
              <a:solidFill>
                <a:srgbClr val="0F1A81"/>
              </a:solidFill>
              <a:latin typeface="Times New Roman" pitchFamily="18" charset="0"/>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16" name="Group 116"/>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6912"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5"/>
          <p:cNvSpPr>
            <a:spLocks noChangeArrowheads="1"/>
          </p:cNvSpPr>
          <p:nvPr/>
        </p:nvSpPr>
        <p:spPr bwMode="auto">
          <a:xfrm>
            <a:off x="179388" y="2133600"/>
            <a:ext cx="8713787" cy="1754188"/>
          </a:xfrm>
          <a:prstGeom prst="rect">
            <a:avLst/>
          </a:prstGeom>
          <a:noFill/>
          <a:ln w="9525">
            <a:noFill/>
            <a:miter lim="800000"/>
            <a:headEnd/>
            <a:tailEnd/>
          </a:ln>
        </p:spPr>
        <p:txBody>
          <a:bodyPr>
            <a:spAutoFit/>
          </a:bodyPr>
          <a:lstStyle/>
          <a:p>
            <a:pPr algn="ctr"/>
            <a:r>
              <a:rPr lang="zh-CN" altLang="en-US" sz="3600" b="1">
                <a:solidFill>
                  <a:srgbClr val="000000"/>
                </a:solidFill>
                <a:latin typeface="黑体" pitchFamily="2" charset="-122"/>
                <a:ea typeface="黑体" pitchFamily="2" charset="-122"/>
                <a:sym typeface="黑体" pitchFamily="2" charset="-122"/>
              </a:rPr>
              <a:t>第一部分</a:t>
            </a:r>
          </a:p>
          <a:p>
            <a:pPr algn="ctr"/>
            <a:endParaRPr lang="en-US" altLang="zh-CN" sz="3600" b="1">
              <a:solidFill>
                <a:srgbClr val="000000"/>
              </a:solidFill>
              <a:latin typeface="黑体" pitchFamily="2" charset="-122"/>
              <a:ea typeface="黑体" pitchFamily="2" charset="-122"/>
              <a:sym typeface="黑体" pitchFamily="2" charset="-122"/>
            </a:endParaRPr>
          </a:p>
          <a:p>
            <a:pPr algn="ctr"/>
            <a:r>
              <a:rPr lang="zh-CN" altLang="en-US" sz="3600" b="1">
                <a:solidFill>
                  <a:srgbClr val="000000"/>
                </a:solidFill>
                <a:latin typeface="黑体" pitchFamily="2" charset="-122"/>
                <a:ea typeface="黑体" pitchFamily="2" charset="-122"/>
              </a:rPr>
              <a:t>申请者资格和限项要求</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941"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rgbClr val="FF0000"/>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7936"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9" name="线形标注 2 8"/>
          <p:cNvSpPr/>
          <p:nvPr/>
        </p:nvSpPr>
        <p:spPr bwMode="auto">
          <a:xfrm>
            <a:off x="4643438" y="1071563"/>
            <a:ext cx="3857625" cy="1428750"/>
          </a:xfrm>
          <a:prstGeom prst="borderCallout2">
            <a:avLst>
              <a:gd name="adj1" fmla="val 18750"/>
              <a:gd name="adj2" fmla="val -8333"/>
              <a:gd name="adj3" fmla="val 18750"/>
              <a:gd name="adj4" fmla="val -16667"/>
              <a:gd name="adj5" fmla="val 71928"/>
              <a:gd name="adj6" fmla="val -45185"/>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a:t>
            </a:r>
            <a:r>
              <a:rPr lang="zh-CN" altLang="en-US" b="1" dirty="0">
                <a:solidFill>
                  <a:srgbClr val="0F1A81"/>
                </a:solidFill>
                <a:latin typeface="Times New Roman" pitchFamily="18" charset="0"/>
                <a:ea typeface="宋体" pitchFamily="2" charset="-122"/>
              </a:rPr>
              <a:t>指</a:t>
            </a:r>
            <a:r>
              <a:rPr lang="zh-CN" altLang="en-US" b="1" dirty="0">
                <a:solidFill>
                  <a:srgbClr val="0F1A81"/>
                </a:solidFill>
                <a:latin typeface="Times New Roman" pitchFamily="18" charset="0"/>
                <a:ea typeface="宋体" pitchFamily="2" charset="-122"/>
              </a:rPr>
              <a:t>在项目研究过程中购置或试制专用仪器设备，对现有仪器设备进行升级改造，以及租赁外单位仪器设备而发生的费用。</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965"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8960"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10" name="线形标注 2 9"/>
          <p:cNvSpPr/>
          <p:nvPr/>
        </p:nvSpPr>
        <p:spPr bwMode="auto">
          <a:xfrm>
            <a:off x="4643438" y="2143125"/>
            <a:ext cx="3643312" cy="1143000"/>
          </a:xfrm>
          <a:prstGeom prst="borderCallout2">
            <a:avLst>
              <a:gd name="adj1" fmla="val 18750"/>
              <a:gd name="adj2" fmla="val -8333"/>
              <a:gd name="adj3" fmla="val 18750"/>
              <a:gd name="adj4" fmla="val -16667"/>
              <a:gd name="adj5" fmla="val 88750"/>
              <a:gd name="adj6" fmla="val -47843"/>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是指在项目研究过程中消耗的各种原材料、辅助材料、低值易耗品等的采购及运输、装卸、整理等费用。</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989"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9984"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10" name="线形标注 2 9"/>
          <p:cNvSpPr/>
          <p:nvPr/>
        </p:nvSpPr>
        <p:spPr bwMode="auto">
          <a:xfrm>
            <a:off x="5286375" y="2357438"/>
            <a:ext cx="3643313" cy="1285875"/>
          </a:xfrm>
          <a:prstGeom prst="borderCallout2">
            <a:avLst>
              <a:gd name="adj1" fmla="val 18750"/>
              <a:gd name="adj2" fmla="val -8333"/>
              <a:gd name="adj3" fmla="val 18750"/>
              <a:gd name="adj4" fmla="val -16667"/>
              <a:gd name="adj5" fmla="val 82500"/>
              <a:gd name="adj6" fmla="val -44706"/>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是指在项目研究过程中支付给外单位（包括依托单位内部独立经济核算单位）的检验、测试、化验及加工等费用。</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013"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4</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1008"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4857750" y="2643188"/>
            <a:ext cx="3643313" cy="1285875"/>
          </a:xfrm>
          <a:prstGeom prst="borderCallout2">
            <a:avLst>
              <a:gd name="adj1" fmla="val 18750"/>
              <a:gd name="adj2" fmla="val -8333"/>
              <a:gd name="adj3" fmla="val 18750"/>
              <a:gd name="adj4" fmla="val -16667"/>
              <a:gd name="adj5" fmla="val 81389"/>
              <a:gd name="adj6" fmla="val -43922"/>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是指在项目研究过程中相关大型仪器设备、专用科学装置等运行发生的可以单独计量的水、电、气、燃料消耗费用等。</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38" name="Group 118"/>
          <p:cNvGraphicFramePr>
            <a:graphicFrameLocks noGrp="1"/>
          </p:cNvGraphicFramePr>
          <p:nvPr/>
        </p:nvGraphicFramePr>
        <p:xfrm>
          <a:off x="857250" y="857250"/>
          <a:ext cx="6929438" cy="5634048"/>
        </p:xfrm>
        <a:graphic>
          <a:graphicData uri="http://schemas.openxmlformats.org/drawingml/2006/table">
            <a:tbl>
              <a:tblPr/>
              <a:tblGrid>
                <a:gridCol w="762000"/>
                <a:gridCol w="4024313"/>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5</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032"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4572000" y="2928938"/>
            <a:ext cx="3857625" cy="1285875"/>
          </a:xfrm>
          <a:prstGeom prst="borderCallout2">
            <a:avLst>
              <a:gd name="adj1" fmla="val 18750"/>
              <a:gd name="adj2" fmla="val -8333"/>
              <a:gd name="adj3" fmla="val 18750"/>
              <a:gd name="adj4" fmla="val -16667"/>
              <a:gd name="adj5" fmla="val 79167"/>
              <a:gd name="adj6" fmla="val -44445"/>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是指在项目研究过程中开展科学实验（试验）、科学考察、业务调研、学术交流等所发生的外埠差旅费、市内交通费用等。</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061"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6</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3056"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4500563" y="3214688"/>
            <a:ext cx="3643312" cy="928687"/>
          </a:xfrm>
          <a:prstGeom prst="borderCallout2">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是指在项目研究过程中为组织开展学术研讨、咨询以及协调项目研究工作等活动而发生的会议费用。</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85"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7</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4080"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5357813" y="3429000"/>
            <a:ext cx="3286125" cy="1214438"/>
          </a:xfrm>
          <a:prstGeom prst="borderCallout2">
            <a:avLst>
              <a:gd name="adj1" fmla="val 18750"/>
              <a:gd name="adj2" fmla="val -8333"/>
              <a:gd name="adj3" fmla="val 18750"/>
              <a:gd name="adj4" fmla="val -16667"/>
              <a:gd name="adj5" fmla="val 88971"/>
              <a:gd name="adj6" fmla="val -46232"/>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是指在项目研究过程中项目研究人员出国及赴港澳台、外国专家来华及港澳台专家来内地工作的费用。</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109"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8</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、出版</a:t>
                      </a: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文献</a:t>
                      </a: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信息传播</a:t>
                      </a: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5104"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5643563" y="3000375"/>
            <a:ext cx="3214687" cy="1571625"/>
          </a:xfrm>
          <a:prstGeom prst="borderCallout2">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是指在项目研究过程中，需要支付的出版费、资料费、专用软件购买费、文献检索费、专业通信费、专利申请及其他知识产权事务等费用。</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133"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9</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6128"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4500563" y="4000500"/>
            <a:ext cx="3929062" cy="1571625"/>
          </a:xfrm>
          <a:prstGeom prst="borderCallout2">
            <a:avLst>
              <a:gd name="adj1" fmla="val 18750"/>
              <a:gd name="adj2" fmla="val -8333"/>
              <a:gd name="adj3" fmla="val 18750"/>
              <a:gd name="adj4" fmla="val -16667"/>
              <a:gd name="adj5" fmla="val 66855"/>
              <a:gd name="adj6" fmla="val -43758"/>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是指在项目研究过程中支付给项目组成员中没有工资性收入的在校研究生、博士后和临时聘用人员的劳务费用，以及临时聘用人员的社会保险补助费用。</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157"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10</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7152"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5000625" y="4286250"/>
            <a:ext cx="3643313" cy="785813"/>
          </a:xfrm>
          <a:prstGeom prst="borderCallout2">
            <a:avLst>
              <a:gd name="adj1" fmla="val 18750"/>
              <a:gd name="adj2" fmla="val -8333"/>
              <a:gd name="adj3" fmla="val 18750"/>
              <a:gd name="adj4" fmla="val -16667"/>
              <a:gd name="adj5" fmla="val 125227"/>
              <a:gd name="adj6" fmla="val -4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是指在项目研究过程中支付给临时聘请的咨询专家的费用。</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4313" y="476250"/>
            <a:ext cx="2224087" cy="579438"/>
          </a:xfrm>
          <a:prstGeom prst="rect">
            <a:avLst/>
          </a:prstGeom>
        </p:spPr>
        <p:txBody>
          <a:bodyPr wrap="none">
            <a:spAutoFit/>
          </a:bodyPr>
          <a:lstStyle/>
          <a:p>
            <a:pPr>
              <a:spcBef>
                <a:spcPct val="20000"/>
              </a:spcBef>
              <a:defRPr/>
            </a:pPr>
            <a:r>
              <a:rPr lang="zh-CN" altLang="en-US" sz="3200" b="1" dirty="0">
                <a:solidFill>
                  <a:srgbClr val="19194D"/>
                </a:solidFill>
                <a:effectLst>
                  <a:outerShdw blurRad="38100" dist="38100" dir="2700000" algn="tl">
                    <a:srgbClr val="C0C0C0"/>
                  </a:outerShdw>
                </a:effectLst>
                <a:latin typeface="黑体" pitchFamily="2" charset="-122"/>
                <a:ea typeface="+mn-ea"/>
              </a:rPr>
              <a:t>申请者资格</a:t>
            </a:r>
            <a:endParaRPr lang="zh-CN" altLang="en-US" sz="2000" b="1" dirty="0">
              <a:solidFill>
                <a:srgbClr val="333399"/>
              </a:solidFill>
              <a:latin typeface="Times New Roman" pitchFamily="18" charset="0"/>
              <a:ea typeface="+mn-ea"/>
            </a:endParaRPr>
          </a:p>
        </p:txBody>
      </p:sp>
      <p:sp>
        <p:nvSpPr>
          <p:cNvPr id="6" name="标题 1"/>
          <p:cNvSpPr txBox="1">
            <a:spLocks/>
          </p:cNvSpPr>
          <p:nvPr/>
        </p:nvSpPr>
        <p:spPr>
          <a:xfrm>
            <a:off x="428625" y="2349500"/>
            <a:ext cx="8229600" cy="4083050"/>
          </a:xfrm>
          <a:prstGeom prst="rect">
            <a:avLst/>
          </a:prstGeom>
        </p:spPr>
        <p:style>
          <a:lnRef idx="2">
            <a:schemeClr val="accent1"/>
          </a:lnRef>
          <a:fillRef idx="1">
            <a:schemeClr val="lt1"/>
          </a:fillRef>
          <a:effectRef idx="0">
            <a:schemeClr val="accent1"/>
          </a:effectRef>
          <a:fontRef idx="minor">
            <a:schemeClr val="dk1"/>
          </a:fontRef>
        </p:style>
        <p:txBody>
          <a:bodyPr/>
          <a:lstStyle>
            <a:lvl1pPr algn="ctr" rtl="0" eaLnBrk="0" fontAlgn="base" hangingPunct="0">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1pPr>
            <a:lvl2pPr algn="ctr" rtl="0" eaLnBrk="0" fontAlgn="base" hangingPunct="0">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2pPr>
            <a:lvl3pPr algn="ctr" rtl="0" eaLnBrk="0" fontAlgn="base" hangingPunct="0">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3pPr>
            <a:lvl4pPr algn="ctr" rtl="0" eaLnBrk="0" fontAlgn="base" hangingPunct="0">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4pPr>
            <a:lvl5pPr algn="ctr" rtl="0" eaLnBrk="0" fontAlgn="base" hangingPunct="0">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5pPr>
            <a:lvl6pPr marL="457200" algn="ctr" rtl="0" fontAlgn="base">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6pPr>
            <a:lvl7pPr marL="914400" algn="ctr" rtl="0" fontAlgn="base">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7pPr>
            <a:lvl8pPr marL="1371600" algn="ctr" rtl="0" fontAlgn="base">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8pPr>
            <a:lvl9pPr marL="1828800" algn="ctr" rtl="0" fontAlgn="base">
              <a:spcBef>
                <a:spcPct val="0"/>
              </a:spcBef>
              <a:spcAft>
                <a:spcPct val="0"/>
              </a:spcAft>
              <a:defRPr sz="4400" b="1">
                <a:solidFill>
                  <a:schemeClr val="dk1"/>
                </a:solidFill>
                <a:effectLst>
                  <a:outerShdw blurRad="38100" dist="38100" dir="2700000" algn="tl">
                    <a:srgbClr val="C0C0C0"/>
                  </a:outerShdw>
                </a:effectLst>
                <a:latin typeface="+mn-lt"/>
                <a:ea typeface="+mn-ea"/>
                <a:cs typeface="+mn-cs"/>
              </a:defRPr>
            </a:lvl9pPr>
          </a:lstStyle>
          <a:p>
            <a:pPr algn="l">
              <a:lnSpc>
                <a:spcPct val="120000"/>
              </a:lnSpc>
              <a:defRPr/>
            </a:pPr>
            <a:r>
              <a:rPr lang="en-US" altLang="zh-CN" sz="2800" dirty="0" smtClean="0">
                <a:effectLst/>
              </a:rPr>
              <a:t>1</a:t>
            </a:r>
            <a:r>
              <a:rPr lang="zh-CN" altLang="zh-CN" sz="2800" dirty="0" smtClean="0">
                <a:effectLst/>
              </a:rPr>
              <a:t>．依托单位研究人员作为申请人：按《国家自然科学基金条例》第十条第一款：</a:t>
            </a:r>
            <a:r>
              <a:rPr lang="zh-CN" altLang="zh-CN" sz="2800" dirty="0" smtClean="0">
                <a:solidFill>
                  <a:srgbClr val="C00000"/>
                </a:solidFill>
                <a:effectLst/>
              </a:rPr>
              <a:t>具有承担基础研究课题或其他从事基础研究的经历；具有高级专业技术职务</a:t>
            </a:r>
            <a:r>
              <a:rPr lang="en-US" altLang="zh-CN" sz="2800" dirty="0" smtClean="0">
                <a:solidFill>
                  <a:srgbClr val="C00000"/>
                </a:solidFill>
                <a:effectLst/>
              </a:rPr>
              <a:t>(</a:t>
            </a:r>
            <a:r>
              <a:rPr lang="zh-CN" altLang="zh-CN" sz="2800" dirty="0" smtClean="0">
                <a:solidFill>
                  <a:srgbClr val="C00000"/>
                </a:solidFill>
                <a:effectLst/>
              </a:rPr>
              <a:t>职称</a:t>
            </a:r>
            <a:r>
              <a:rPr lang="en-US" altLang="zh-CN" sz="2800" dirty="0" smtClean="0">
                <a:solidFill>
                  <a:srgbClr val="C00000"/>
                </a:solidFill>
                <a:effectLst/>
              </a:rPr>
              <a:t>)</a:t>
            </a:r>
            <a:r>
              <a:rPr lang="zh-CN" altLang="zh-CN" sz="2800" dirty="0" smtClean="0">
                <a:solidFill>
                  <a:srgbClr val="C00000"/>
                </a:solidFill>
                <a:effectLst/>
              </a:rPr>
              <a:t>或者具有博士学位，或者有两名与其研究领域相同、具有高级专业技术职务</a:t>
            </a:r>
            <a:r>
              <a:rPr lang="en-US" altLang="zh-CN" sz="2800" dirty="0" smtClean="0">
                <a:solidFill>
                  <a:srgbClr val="C00000"/>
                </a:solidFill>
                <a:effectLst/>
              </a:rPr>
              <a:t>(</a:t>
            </a:r>
            <a:r>
              <a:rPr lang="zh-CN" altLang="zh-CN" sz="2800" dirty="0" smtClean="0">
                <a:solidFill>
                  <a:srgbClr val="C00000"/>
                </a:solidFill>
                <a:effectLst/>
              </a:rPr>
              <a:t>职称</a:t>
            </a:r>
            <a:r>
              <a:rPr lang="en-US" altLang="zh-CN" sz="2800" dirty="0" smtClean="0">
                <a:solidFill>
                  <a:srgbClr val="C00000"/>
                </a:solidFill>
                <a:effectLst/>
              </a:rPr>
              <a:t>)</a:t>
            </a:r>
            <a:r>
              <a:rPr lang="zh-CN" altLang="zh-CN" sz="2800" dirty="0" smtClean="0">
                <a:solidFill>
                  <a:srgbClr val="C00000"/>
                </a:solidFill>
                <a:effectLst/>
              </a:rPr>
              <a:t>的科学技术人员推荐</a:t>
            </a:r>
            <a:r>
              <a:rPr lang="zh-CN" altLang="zh-CN" sz="2800" dirty="0" smtClean="0">
                <a:effectLst/>
              </a:rPr>
              <a:t>。部分类型项目在此基础上对申请人的条件还有特殊要求。 </a:t>
            </a:r>
            <a:endParaRPr lang="zh-CN" altLang="en-US" sz="3200" dirty="0">
              <a:effectLst/>
            </a:endParaRPr>
          </a:p>
        </p:txBody>
      </p:sp>
      <p:sp>
        <p:nvSpPr>
          <p:cNvPr id="4" name="矩形 3"/>
          <p:cNvSpPr/>
          <p:nvPr/>
        </p:nvSpPr>
        <p:spPr>
          <a:xfrm>
            <a:off x="531813" y="1184275"/>
            <a:ext cx="8126412" cy="955675"/>
          </a:xfrm>
          <a:prstGeom prst="rect">
            <a:avLst/>
          </a:prstGeom>
          <a:solidFill>
            <a:srgbClr val="0066CC"/>
          </a:solidFill>
        </p:spPr>
        <p:style>
          <a:lnRef idx="2">
            <a:schemeClr val="accent1"/>
          </a:lnRef>
          <a:fillRef idx="1">
            <a:schemeClr val="lt1"/>
          </a:fillRef>
          <a:effectRef idx="0">
            <a:schemeClr val="accent1"/>
          </a:effectRef>
          <a:fontRef idx="minor">
            <a:schemeClr val="dk1"/>
          </a:fontRef>
        </p:style>
        <p:txBody>
          <a:bodyPr>
            <a:spAutoFit/>
          </a:bodyPr>
          <a:lstStyle/>
          <a:p>
            <a:pPr>
              <a:lnSpc>
                <a:spcPts val="3300"/>
              </a:lnSpc>
              <a:spcBef>
                <a:spcPts val="600"/>
              </a:spcBef>
              <a:spcAft>
                <a:spcPts val="600"/>
              </a:spcAft>
            </a:pPr>
            <a:r>
              <a:rPr lang="zh-CN" altLang="en-US" sz="2600" b="1">
                <a:solidFill>
                  <a:schemeClr val="tx1"/>
                </a:solidFill>
                <a:latin typeface="黑体" pitchFamily="2" charset="-122"/>
                <a:ea typeface="黑体" pitchFamily="2" charset="-122"/>
              </a:rPr>
              <a:t>   </a:t>
            </a:r>
            <a:r>
              <a:rPr lang="zh-CN" altLang="en-US" sz="2600" b="1">
                <a:solidFill>
                  <a:schemeClr val="bg1"/>
                </a:solidFill>
                <a:latin typeface="黑体" pitchFamily="2" charset="-122"/>
                <a:ea typeface="黑体" pitchFamily="2" charset="-122"/>
              </a:rPr>
              <a:t>与上一年度基本维持不变，关于非依托单位人员有更严格的要求。</a:t>
            </a:r>
            <a:endParaRPr lang="en-US" altLang="zh-CN" sz="2600" b="1">
              <a:solidFill>
                <a:schemeClr val="bg1"/>
              </a:solidFill>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81"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11</a:t>
                      </a: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176"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4786313" y="4786313"/>
            <a:ext cx="3643312" cy="714375"/>
          </a:xfrm>
          <a:prstGeom prst="borderCallout2">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是指在项目研究过程中发生的除上述费用之外的其他支出。</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205" name="Group 117"/>
          <p:cNvGraphicFramePr>
            <a:graphicFrameLocks noGrp="1"/>
          </p:cNvGraphicFramePr>
          <p:nvPr/>
        </p:nvGraphicFramePr>
        <p:xfrm>
          <a:off x="857250" y="857250"/>
          <a:ext cx="6929438" cy="5634048"/>
        </p:xfrm>
        <a:graphic>
          <a:graphicData uri="http://schemas.openxmlformats.org/drawingml/2006/table">
            <a:tbl>
              <a:tblPr/>
              <a:tblGrid>
                <a:gridCol w="763588"/>
                <a:gridCol w="4022725"/>
                <a:gridCol w="1071562"/>
                <a:gridCol w="1071563"/>
              </a:tblGrid>
              <a:tr h="268288">
                <a:tc rowSpan="2">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zh-CN" alt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序号</a:t>
                      </a:r>
                      <a:r>
                        <a:rPr kumimoji="0" lang="en-US" sz="10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  </a:t>
                      </a:r>
                      <a:endParaRPr kumimoji="0" lang="zh-CN" altLang="en-US"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科目名称</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金额</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备注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一、项目资金支出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endParaRPr kumimoji="0" lang="zh-CN"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（一）</a:t>
                      </a:r>
                      <a:r>
                        <a:rPr kumimoji="0" lang="zh-CN" altLang="en-US" sz="12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直接费用</a:t>
                      </a:r>
                      <a:endPar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）设备购置费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）设备试制费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1910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）设备改造与租赁费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2</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、材料费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3</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、测试化验加工费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4</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、燃料动力费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5</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、差旅费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6</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、会议费 </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12</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7</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、国际合作与交流费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13</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8</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、出版</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文献</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信息传播</a:t>
                      </a: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知识产权事务费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14</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9</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、劳务费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15</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10</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、专家咨询费</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16</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just"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11</a:t>
                      </a: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、其他支出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17</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1" i="0" u="none" strike="noStrike" cap="none" normalizeH="0" baseline="0" smtClean="0">
                          <a:ln>
                            <a:noFill/>
                          </a:ln>
                          <a:solidFill>
                            <a:srgbClr val="C00000"/>
                          </a:solidFill>
                          <a:effectLst/>
                          <a:latin typeface="华文中宋" pitchFamily="2" charset="-122"/>
                          <a:ea typeface="华文中宋" pitchFamily="2" charset="-122"/>
                          <a:cs typeface="Arial" pitchFamily="34" charset="0"/>
                        </a:rPr>
                        <a:t>（二）间接费用</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18</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955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其中：绩效支出</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85763" marR="0" lvl="0" indent="-385763" algn="ctr" defTabSz="914400" rtl="0" eaLnBrk="1" fontAlgn="base" latinLnBrk="0" hangingPunct="1">
                        <a:lnSpc>
                          <a:spcPct val="100000"/>
                        </a:lnSpc>
                        <a:spcBef>
                          <a:spcPct val="0"/>
                        </a:spcBef>
                        <a:spcAft>
                          <a:spcPct val="20000"/>
                        </a:spcAft>
                        <a:buClrTx/>
                        <a:buSzTx/>
                        <a:buFontTx/>
                        <a:buNone/>
                        <a:tabLst/>
                      </a:pPr>
                      <a:r>
                        <a:rPr kumimoji="0" lang="en-US"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19</a:t>
                      </a:r>
                      <a:endParaRPr kumimoji="0" lang="zh-CN" altLang="zh-CN"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r>
                        <a:rPr kumimoji="0" lang="zh-CN" altLang="en-US" sz="12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二、自筹资金</a:t>
                      </a: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endParaRPr kumimoji="0" lang="en-US" altLang="zh-CN" sz="10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endParaRPr>
                    </a:p>
                  </a:txBody>
                  <a:tcPr marL="19050" marR="19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200" name="Rectangle 2"/>
          <p:cNvSpPr>
            <a:spLocks noChangeArrowheads="1"/>
          </p:cNvSpPr>
          <p:nvPr/>
        </p:nvSpPr>
        <p:spPr bwMode="auto">
          <a:xfrm>
            <a:off x="785813" y="142875"/>
            <a:ext cx="8072437" cy="1004888"/>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spcBef>
                <a:spcPts val="1000"/>
              </a:spcBef>
            </a:pPr>
            <a:r>
              <a:rPr lang="zh-CN" altLang="en-US" sz="2000" b="1">
                <a:solidFill>
                  <a:srgbClr val="0F1A81"/>
                </a:solidFill>
                <a:latin typeface="华文中宋" pitchFamily="2" charset="-122"/>
                <a:ea typeface="华文中宋" pitchFamily="2" charset="-122"/>
              </a:rPr>
              <a:t>      国家自然科学基金项目资金预算表（定额补助）</a:t>
            </a:r>
            <a:endParaRPr lang="en-US" altLang="zh-CN" sz="2000" b="1">
              <a:solidFill>
                <a:srgbClr val="0F1A81"/>
              </a:solidFill>
              <a:latin typeface="华文中宋" pitchFamily="2" charset="-122"/>
              <a:ea typeface="华文中宋" pitchFamily="2" charset="-122"/>
            </a:endParaRPr>
          </a:p>
          <a:p>
            <a:pPr eaLnBrk="0" hangingPunct="0">
              <a:spcBef>
                <a:spcPts val="1000"/>
              </a:spcBef>
            </a:pPr>
            <a:r>
              <a:rPr lang="zh-CN" altLang="en-US" sz="1300">
                <a:solidFill>
                  <a:srgbClr val="0F1A81"/>
                </a:solidFill>
                <a:latin typeface="华文中宋" pitchFamily="2" charset="-122"/>
                <a:ea typeface="华文中宋" pitchFamily="2" charset="-122"/>
              </a:rPr>
              <a:t>项目名称：                                             项目负责人：                              金额单位：万元 </a:t>
            </a:r>
          </a:p>
          <a:p>
            <a:pPr eaLnBrk="0" hangingPunct="0"/>
            <a:endParaRPr lang="zh-CN" altLang="en-US">
              <a:solidFill>
                <a:srgbClr val="0F1A81"/>
              </a:solidFill>
              <a:latin typeface="Times New Roman" pitchFamily="18" charset="0"/>
            </a:endParaRPr>
          </a:p>
        </p:txBody>
      </p:sp>
      <p:sp>
        <p:nvSpPr>
          <p:cNvPr id="8" name="线形标注 2 7"/>
          <p:cNvSpPr/>
          <p:nvPr/>
        </p:nvSpPr>
        <p:spPr bwMode="auto">
          <a:xfrm>
            <a:off x="4857750" y="4786313"/>
            <a:ext cx="4000500" cy="1714500"/>
          </a:xfrm>
          <a:prstGeom prst="borderCallout2">
            <a:avLst>
              <a:gd name="adj1" fmla="val 18750"/>
              <a:gd name="adj2" fmla="val -8333"/>
              <a:gd name="adj3" fmla="val 18750"/>
              <a:gd name="adj4" fmla="val -16667"/>
              <a:gd name="adj5" fmla="val 60834"/>
              <a:gd name="adj6" fmla="val -44815"/>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0" hangingPunct="0">
              <a:defRPr/>
            </a:pPr>
            <a:r>
              <a:rPr lang="zh-CN" altLang="en-US" b="1" dirty="0">
                <a:solidFill>
                  <a:srgbClr val="0F1A81"/>
                </a:solidFill>
                <a:latin typeface="Times New Roman" pitchFamily="18" charset="0"/>
                <a:ea typeface="宋体" pitchFamily="2" charset="-122"/>
              </a:rPr>
              <a:t>是指依托单位在组织实施项目过程中发生的无法在直接费用中列支的相关费用，主要包括依托单位为项目研究提供的现有仪器设备及房屋，水、电、气、暖消耗，有关管理费用的补助支出，以及绩效支出等。</a:t>
            </a:r>
            <a:endParaRPr lang="zh-CN" altLang="en-US" b="1" dirty="0">
              <a:solidFill>
                <a:srgbClr val="0F1A81"/>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29" name="Group 17"/>
          <p:cNvGraphicFramePr>
            <a:graphicFrameLocks noGrp="1"/>
          </p:cNvGraphicFramePr>
          <p:nvPr/>
        </p:nvGraphicFramePr>
        <p:xfrm>
          <a:off x="1403350" y="981075"/>
          <a:ext cx="6429375" cy="5209540"/>
        </p:xfrm>
        <a:graphic>
          <a:graphicData uri="http://schemas.openxmlformats.org/drawingml/2006/table">
            <a:tbl>
              <a:tblPr/>
              <a:tblGrid>
                <a:gridCol w="6429375"/>
              </a:tblGrid>
              <a:tr h="0">
                <a:tc>
                  <a:txBody>
                    <a:bodyPr/>
                    <a:lstStyle/>
                    <a:p>
                      <a:pPr marL="0" marR="0" lvl="0" indent="0" algn="ctr" defTabSz="914400" rtl="0" eaLnBrk="1" fontAlgn="base" latinLnBrk="0" hangingPunct="1">
                        <a:lnSpc>
                          <a:spcPct val="150000"/>
                        </a:lnSpc>
                        <a:spcBef>
                          <a:spcPct val="0"/>
                        </a:spcBef>
                        <a:spcAft>
                          <a:spcPct val="20000"/>
                        </a:spcAft>
                        <a:buClrTx/>
                        <a:buSzTx/>
                        <a:buFontTx/>
                        <a:buNone/>
                        <a:tabLst/>
                      </a:pPr>
                      <a:r>
                        <a:rPr kumimoji="0" lang="zh-CN" altLang="en-US" sz="2400" b="1"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预算说明书</a:t>
                      </a:r>
                    </a:p>
                  </a:txBody>
                  <a:tcPr marL="9061" marR="90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4660900">
                <a:tc>
                  <a:txBody>
                    <a:bodyPr/>
                    <a:lstStyle/>
                    <a:p>
                      <a:pPr marL="0" marR="0" lvl="0" indent="0" algn="l" defTabSz="914400" rtl="0" eaLnBrk="1" fontAlgn="base" latinLnBrk="0" hangingPunct="1">
                        <a:lnSpc>
                          <a:spcPct val="150000"/>
                        </a:lnSpc>
                        <a:spcBef>
                          <a:spcPct val="0"/>
                        </a:spcBef>
                        <a:spcAft>
                          <a:spcPct val="20000"/>
                        </a:spcAft>
                        <a:buClrTx/>
                        <a:buSzTx/>
                        <a:buFontTx/>
                        <a:buNone/>
                        <a:tabLst/>
                      </a:pPr>
                      <a:r>
                        <a:rPr kumimoji="0" lang="zh-CN" altLang="en-US" sz="1600" b="0" i="0" u="none" strike="noStrike" cap="none" normalizeH="0" baseline="0" smtClean="0">
                          <a:ln>
                            <a:noFill/>
                          </a:ln>
                          <a:solidFill>
                            <a:schemeClr val="tx1"/>
                          </a:solidFill>
                          <a:effectLst/>
                          <a:latin typeface="华文中宋" pitchFamily="2" charset="-122"/>
                          <a:ea typeface="华文中宋" pitchFamily="2" charset="-122"/>
                          <a:cs typeface="Arial" pitchFamily="34" charset="0"/>
                        </a:rPr>
                        <a:t>（请对各项支出的主要用途和测算理由及合作研究外拨资金等内容进行详细说明，可根据需要另加附页。）</a:t>
                      </a:r>
                    </a:p>
                  </a:txBody>
                  <a:tcPr marL="9061" marR="90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0120" name="Rectangle 1"/>
          <p:cNvSpPr>
            <a:spLocks noChangeArrowheads="1"/>
          </p:cNvSpPr>
          <p:nvPr/>
        </p:nvSpPr>
        <p:spPr bwMode="auto">
          <a:xfrm>
            <a:off x="0" y="0"/>
            <a:ext cx="9144000" cy="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n-US" altLang="zh-CN" sz="900">
                <a:solidFill>
                  <a:srgbClr val="0F1A81"/>
                </a:solidFill>
                <a:latin typeface="Times New Roman" pitchFamily="18" charset="0"/>
              </a:rPr>
              <a:t/>
            </a:r>
            <a:br>
              <a:rPr lang="en-US" altLang="zh-CN" sz="900">
                <a:solidFill>
                  <a:srgbClr val="0F1A81"/>
                </a:solidFill>
                <a:latin typeface="Times New Roman" pitchFamily="18" charset="0"/>
              </a:rPr>
            </a:br>
            <a:endParaRPr lang="en-US" altLang="zh-CN" sz="700">
              <a:solidFill>
                <a:srgbClr val="0F1A81"/>
              </a:solidFill>
              <a:latin typeface="Times New Roman" pitchFamily="18" charset="0"/>
            </a:endParaRPr>
          </a:p>
          <a:p>
            <a:pPr eaLnBrk="0" hangingPunct="0"/>
            <a:endParaRPr lang="en-US" altLang="zh-CN">
              <a:solidFill>
                <a:srgbClr val="0F1A81"/>
              </a:solidFill>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txBox="1">
            <a:spLocks/>
          </p:cNvSpPr>
          <p:nvPr/>
        </p:nvSpPr>
        <p:spPr bwMode="black">
          <a:xfrm>
            <a:off x="611188" y="115888"/>
            <a:ext cx="7632700" cy="609600"/>
          </a:xfrm>
          <a:prstGeom prst="rect">
            <a:avLst/>
          </a:prstGeom>
          <a:noFill/>
          <a:ln w="9525">
            <a:noFill/>
            <a:miter lim="800000"/>
            <a:headEnd/>
            <a:tailEnd/>
          </a:ln>
        </p:spPr>
        <p:txBody>
          <a:bodyPr anchor="ctr"/>
          <a:lstStyle/>
          <a:p>
            <a:pPr eaLnBrk="0" hangingPunct="0"/>
            <a:r>
              <a:rPr lang="zh-CN" altLang="en-US" sz="4000" b="1">
                <a:latin typeface="黑体" pitchFamily="2" charset="-122"/>
                <a:ea typeface="黑体" pitchFamily="2" charset="-122"/>
              </a:rPr>
              <a:t>预算编制说明</a:t>
            </a:r>
            <a:r>
              <a:rPr lang="en-US" altLang="zh-CN" sz="4000" b="1">
                <a:latin typeface="黑体" pitchFamily="2" charset="-122"/>
                <a:ea typeface="黑体" pitchFamily="2" charset="-122"/>
              </a:rPr>
              <a:t>——</a:t>
            </a:r>
            <a:r>
              <a:rPr lang="zh-CN" altLang="en-US" sz="4000" b="1">
                <a:latin typeface="黑体" pitchFamily="2" charset="-122"/>
                <a:ea typeface="黑体" pitchFamily="2" charset="-122"/>
              </a:rPr>
              <a:t>填报内容</a:t>
            </a:r>
          </a:p>
        </p:txBody>
      </p:sp>
      <p:sp>
        <p:nvSpPr>
          <p:cNvPr id="91138" name="TextBox 5"/>
          <p:cNvSpPr txBox="1">
            <a:spLocks noChangeArrowheads="1"/>
          </p:cNvSpPr>
          <p:nvPr/>
        </p:nvSpPr>
        <p:spPr bwMode="auto">
          <a:xfrm>
            <a:off x="214313" y="857250"/>
            <a:ext cx="5000625" cy="830263"/>
          </a:xfrm>
          <a:prstGeom prst="rect">
            <a:avLst/>
          </a:prstGeom>
          <a:noFill/>
          <a:ln w="9525">
            <a:noFill/>
            <a:miter lim="800000"/>
            <a:headEnd/>
            <a:tailEnd/>
          </a:ln>
        </p:spPr>
        <p:txBody>
          <a:bodyPr>
            <a:spAutoFit/>
          </a:bodyPr>
          <a:lstStyle/>
          <a:p>
            <a:pPr eaLnBrk="0" hangingPunct="0"/>
            <a:r>
              <a:rPr lang="zh-CN" altLang="en-US" sz="3000" b="1">
                <a:solidFill>
                  <a:srgbClr val="0F1A81"/>
                </a:solidFill>
                <a:latin typeface="华文中宋" pitchFamily="2" charset="-122"/>
                <a:ea typeface="华文中宋" pitchFamily="2" charset="-122"/>
              </a:rPr>
              <a:t>（三）编制的规范性要求</a:t>
            </a:r>
            <a:endParaRPr lang="en-US" altLang="zh-CN" sz="3000" b="1">
              <a:solidFill>
                <a:srgbClr val="0F1A81"/>
              </a:solidFill>
              <a:latin typeface="华文中宋" pitchFamily="2" charset="-122"/>
              <a:ea typeface="华文中宋" pitchFamily="2" charset="-122"/>
            </a:endParaRPr>
          </a:p>
          <a:p>
            <a:pPr eaLnBrk="0" hangingPunct="0"/>
            <a:endParaRPr lang="zh-CN" altLang="en-US">
              <a:solidFill>
                <a:srgbClr val="0F1A81"/>
              </a:solidFill>
              <a:latin typeface="华文中宋" pitchFamily="2" charset="-122"/>
              <a:ea typeface="华文中宋" pitchFamily="2" charset="-122"/>
            </a:endParaRPr>
          </a:p>
        </p:txBody>
      </p:sp>
      <p:sp>
        <p:nvSpPr>
          <p:cNvPr id="29" name="内容占位符 2"/>
          <p:cNvSpPr txBox="1">
            <a:spLocks/>
          </p:cNvSpPr>
          <p:nvPr/>
        </p:nvSpPr>
        <p:spPr bwMode="auto">
          <a:xfrm>
            <a:off x="457200" y="1500188"/>
            <a:ext cx="8229600" cy="4786312"/>
          </a:xfrm>
          <a:prstGeom prst="rect">
            <a:avLst/>
          </a:prstGeom>
          <a:noFill/>
          <a:ln w="9525">
            <a:noFill/>
            <a:miter lim="800000"/>
            <a:headEnd/>
            <a:tailEnd/>
          </a:ln>
        </p:spPr>
        <p:txBody>
          <a:bodyPr>
            <a:normAutofit fontScale="85000" lnSpcReduction="10000"/>
          </a:bodyPr>
          <a:lstStyle>
            <a:lvl1pPr marL="342900" indent="-342900" algn="l" rtl="0" eaLnBrk="0" fontAlgn="base" hangingPunct="0">
              <a:spcBef>
                <a:spcPct val="20000"/>
              </a:spcBef>
              <a:spcAft>
                <a:spcPct val="0"/>
              </a:spcAft>
              <a:buClr>
                <a:schemeClr val="accent2"/>
              </a:buClr>
              <a:buFont typeface="Wingdings" pitchFamily="2" charset="2"/>
              <a:buChar char="u"/>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a:lstStyle>
          <a:p>
            <a:pPr>
              <a:lnSpc>
                <a:spcPts val="3400"/>
              </a:lnSpc>
              <a:buClr>
                <a:srgbClr val="6CA5D8"/>
              </a:buClr>
              <a:buFont typeface="Wingdings" pitchFamily="2" charset="2"/>
              <a:buChar char="Ø"/>
              <a:defRPr/>
            </a:pPr>
            <a:r>
              <a:rPr lang="zh-CN" altLang="zh-CN" sz="2400" kern="0" dirty="0" smtClean="0">
                <a:solidFill>
                  <a:srgbClr val="0F1A81"/>
                </a:solidFill>
                <a:latin typeface="宋体" pitchFamily="2" charset="-122"/>
                <a:ea typeface="宋体" pitchFamily="2" charset="-122"/>
              </a:rPr>
              <a:t>编制预算必须以确定的研究任务为依据，预算期间应当与项目执行周期一致，预算需求测算的周期不得超过项目执行周期。项目资金支出预算不得编报不可预见费，也不得列入项目实施前发生的各项经费支出。</a:t>
            </a:r>
          </a:p>
          <a:p>
            <a:pPr>
              <a:lnSpc>
                <a:spcPts val="3400"/>
              </a:lnSpc>
              <a:buClr>
                <a:srgbClr val="6CA5D8"/>
              </a:buClr>
              <a:buFont typeface="Wingdings" pitchFamily="2" charset="2"/>
              <a:buChar char="Ø"/>
              <a:defRPr/>
            </a:pPr>
            <a:r>
              <a:rPr lang="zh-CN" altLang="zh-CN" sz="2400" kern="0" dirty="0" smtClean="0">
                <a:solidFill>
                  <a:srgbClr val="0F1A81"/>
                </a:solidFill>
                <a:latin typeface="宋体" pitchFamily="2" charset="-122"/>
                <a:ea typeface="宋体" pitchFamily="2" charset="-122"/>
              </a:rPr>
              <a:t>预算说明书是课题经费预算的一部分，必须按照规定内容详细编写。</a:t>
            </a:r>
          </a:p>
          <a:p>
            <a:pPr>
              <a:lnSpc>
                <a:spcPts val="3400"/>
              </a:lnSpc>
              <a:buClr>
                <a:srgbClr val="6CA5D8"/>
              </a:buClr>
              <a:buFont typeface="Wingdings" pitchFamily="2" charset="2"/>
              <a:buChar char="Ø"/>
              <a:defRPr/>
            </a:pPr>
            <a:r>
              <a:rPr lang="zh-CN" altLang="zh-CN" sz="2400" kern="0" dirty="0" smtClean="0">
                <a:solidFill>
                  <a:srgbClr val="0F1A81"/>
                </a:solidFill>
                <a:latin typeface="宋体" pitchFamily="2" charset="-122"/>
                <a:ea typeface="宋体" pitchFamily="2" charset="-122"/>
              </a:rPr>
              <a:t>预算数据以“万元”为单位，精确到小数点后面两位。各类标准或单价以“元”为单位，精确到个位。外币需按人民银行公布的即期汇率折合成人民币。</a:t>
            </a:r>
          </a:p>
          <a:p>
            <a:pPr>
              <a:lnSpc>
                <a:spcPts val="3400"/>
              </a:lnSpc>
              <a:buClr>
                <a:srgbClr val="6CA5D8"/>
              </a:buClr>
              <a:buFont typeface="Wingdings" pitchFamily="2" charset="2"/>
              <a:buChar char="Ø"/>
              <a:defRPr/>
            </a:pPr>
            <a:r>
              <a:rPr lang="zh-CN" altLang="zh-CN" sz="2400" kern="0" dirty="0" smtClean="0">
                <a:solidFill>
                  <a:srgbClr val="FF0000"/>
                </a:solidFill>
                <a:latin typeface="宋体" pitchFamily="2" charset="-122"/>
                <a:ea typeface="宋体" pitchFamily="2" charset="-122"/>
              </a:rPr>
              <a:t>预算表必须经项目负责人和依托单位财务部门签字</a:t>
            </a:r>
            <a:r>
              <a:rPr lang="zh-CN" altLang="en-US" sz="2400" kern="0" dirty="0" smtClean="0">
                <a:solidFill>
                  <a:srgbClr val="FF0000"/>
                </a:solidFill>
                <a:latin typeface="宋体" pitchFamily="2" charset="-122"/>
                <a:ea typeface="宋体" pitchFamily="2" charset="-122"/>
              </a:rPr>
              <a:t>（</a:t>
            </a:r>
            <a:r>
              <a:rPr lang="zh-CN" altLang="zh-CN" sz="2400" kern="0" dirty="0" smtClean="0">
                <a:solidFill>
                  <a:srgbClr val="FF0000"/>
                </a:solidFill>
                <a:latin typeface="宋体" pitchFamily="2" charset="-122"/>
                <a:ea typeface="宋体" pitchFamily="2" charset="-122"/>
              </a:rPr>
              <a:t>盖章</a:t>
            </a:r>
            <a:r>
              <a:rPr lang="zh-CN" altLang="en-US" sz="2400" kern="0" dirty="0" smtClean="0">
                <a:solidFill>
                  <a:srgbClr val="FF0000"/>
                </a:solidFill>
                <a:latin typeface="宋体" pitchFamily="2" charset="-122"/>
                <a:ea typeface="宋体" pitchFamily="2" charset="-122"/>
              </a:rPr>
              <a:t>）</a:t>
            </a:r>
            <a:r>
              <a:rPr lang="zh-CN" altLang="zh-CN" sz="2400" kern="0" dirty="0" smtClean="0">
                <a:solidFill>
                  <a:srgbClr val="FF0000"/>
                </a:solidFill>
                <a:latin typeface="宋体" pitchFamily="2" charset="-122"/>
                <a:ea typeface="宋体" pitchFamily="2" charset="-122"/>
              </a:rPr>
              <a:t>，</a:t>
            </a:r>
            <a:r>
              <a:rPr lang="zh-CN" altLang="zh-CN" sz="2400" kern="0" dirty="0" smtClean="0">
                <a:solidFill>
                  <a:srgbClr val="0F1A81"/>
                </a:solidFill>
                <a:latin typeface="宋体" pitchFamily="2" charset="-122"/>
                <a:ea typeface="宋体" pitchFamily="2" charset="-122"/>
              </a:rPr>
              <a:t>并加盖依托单位公章。</a:t>
            </a:r>
          </a:p>
          <a:p>
            <a:pPr>
              <a:lnSpc>
                <a:spcPts val="3400"/>
              </a:lnSpc>
              <a:buClr>
                <a:srgbClr val="6CA5D8"/>
              </a:buClr>
              <a:defRPr/>
            </a:pPr>
            <a:endParaRPr lang="zh-CN" altLang="en-US" sz="700" kern="0" dirty="0" smtClean="0">
              <a:solidFill>
                <a:srgbClr val="6CA5D8"/>
              </a:solidFill>
              <a:latin typeface="Verdana"/>
              <a:ea typeface="宋体" pitchFamily="2" charset="-122"/>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1"/>
          <p:cNvSpPr txBox="1">
            <a:spLocks/>
          </p:cNvSpPr>
          <p:nvPr/>
        </p:nvSpPr>
        <p:spPr bwMode="black">
          <a:xfrm>
            <a:off x="252413" y="82550"/>
            <a:ext cx="7632700" cy="609600"/>
          </a:xfrm>
          <a:prstGeom prst="rect">
            <a:avLst/>
          </a:prstGeom>
          <a:noFill/>
          <a:ln w="9525">
            <a:noFill/>
            <a:miter lim="800000"/>
            <a:headEnd/>
            <a:tailEnd/>
          </a:ln>
        </p:spPr>
        <p:txBody>
          <a:bodyPr anchor="ctr"/>
          <a:lstStyle/>
          <a:p>
            <a:pPr eaLnBrk="0" hangingPunct="0"/>
            <a:r>
              <a:rPr lang="zh-CN" altLang="en-US" sz="4000" b="1">
                <a:solidFill>
                  <a:schemeClr val="bg1"/>
                </a:solidFill>
                <a:latin typeface="黑体" pitchFamily="2" charset="-122"/>
                <a:ea typeface="黑体" pitchFamily="2" charset="-122"/>
              </a:rPr>
              <a:t>预算编制说明</a:t>
            </a:r>
            <a:r>
              <a:rPr lang="en-US" altLang="zh-CN" sz="4000" b="1">
                <a:solidFill>
                  <a:schemeClr val="bg1"/>
                </a:solidFill>
                <a:latin typeface="黑体" pitchFamily="2" charset="-122"/>
                <a:ea typeface="黑体" pitchFamily="2" charset="-122"/>
              </a:rPr>
              <a:t>—</a:t>
            </a:r>
            <a:r>
              <a:rPr lang="zh-CN" altLang="en-US" sz="4000" b="1">
                <a:solidFill>
                  <a:schemeClr val="bg1"/>
                </a:solidFill>
                <a:latin typeface="黑体" pitchFamily="2" charset="-122"/>
                <a:ea typeface="黑体" pitchFamily="2" charset="-122"/>
              </a:rPr>
              <a:t>填报内容</a:t>
            </a:r>
          </a:p>
        </p:txBody>
      </p:sp>
      <p:sp>
        <p:nvSpPr>
          <p:cNvPr id="92162" name="TextBox 5"/>
          <p:cNvSpPr txBox="1">
            <a:spLocks noChangeArrowheads="1"/>
          </p:cNvSpPr>
          <p:nvPr/>
        </p:nvSpPr>
        <p:spPr bwMode="auto">
          <a:xfrm>
            <a:off x="214313" y="981075"/>
            <a:ext cx="6000750" cy="823913"/>
          </a:xfrm>
          <a:prstGeom prst="rect">
            <a:avLst/>
          </a:prstGeom>
          <a:noFill/>
          <a:ln w="9525">
            <a:noFill/>
            <a:miter lim="800000"/>
            <a:headEnd/>
            <a:tailEnd/>
          </a:ln>
        </p:spPr>
        <p:txBody>
          <a:bodyPr>
            <a:spAutoFit/>
          </a:bodyPr>
          <a:lstStyle/>
          <a:p>
            <a:pPr eaLnBrk="0" hangingPunct="0"/>
            <a:r>
              <a:rPr lang="zh-CN" altLang="en-US" sz="3000" b="1">
                <a:solidFill>
                  <a:srgbClr val="0F1A81"/>
                </a:solidFill>
                <a:latin typeface="华文中宋" pitchFamily="2" charset="-122"/>
                <a:ea typeface="华文中宋" pitchFamily="2" charset="-122"/>
              </a:rPr>
              <a:t>（四）预算的执行与调整</a:t>
            </a:r>
            <a:endParaRPr lang="en-US" altLang="zh-CN" sz="3000" b="1">
              <a:solidFill>
                <a:srgbClr val="0F1A81"/>
              </a:solidFill>
              <a:latin typeface="华文中宋" pitchFamily="2" charset="-122"/>
              <a:ea typeface="华文中宋" pitchFamily="2" charset="-122"/>
            </a:endParaRPr>
          </a:p>
          <a:p>
            <a:pPr eaLnBrk="0" hangingPunct="0"/>
            <a:endParaRPr lang="zh-CN" altLang="en-US">
              <a:solidFill>
                <a:srgbClr val="0F1A81"/>
              </a:solidFill>
              <a:latin typeface="华文中宋" pitchFamily="2" charset="-122"/>
              <a:ea typeface="华文中宋" pitchFamily="2" charset="-122"/>
            </a:endParaRPr>
          </a:p>
        </p:txBody>
      </p:sp>
      <p:sp>
        <p:nvSpPr>
          <p:cNvPr id="7" name="内容占位符 2"/>
          <p:cNvSpPr txBox="1">
            <a:spLocks/>
          </p:cNvSpPr>
          <p:nvPr/>
        </p:nvSpPr>
        <p:spPr bwMode="auto">
          <a:xfrm>
            <a:off x="428625" y="1557338"/>
            <a:ext cx="8258175" cy="4454525"/>
          </a:xfrm>
          <a:prstGeom prst="rect">
            <a:avLst/>
          </a:prstGeom>
          <a:noFill/>
          <a:ln w="9525">
            <a:noFill/>
            <a:miter lim="800000"/>
            <a:headEnd/>
            <a:tailEnd/>
          </a:ln>
        </p:spPr>
        <p:txBody>
          <a:bodyPr>
            <a:normAutofit fontScale="92500"/>
          </a:bodyPr>
          <a:lstStyle>
            <a:lvl1pPr marL="342900" indent="-342900" algn="l" rtl="0" eaLnBrk="0" fontAlgn="base" hangingPunct="0">
              <a:spcBef>
                <a:spcPct val="20000"/>
              </a:spcBef>
              <a:spcAft>
                <a:spcPct val="0"/>
              </a:spcAft>
              <a:buClr>
                <a:schemeClr val="accent2"/>
              </a:buClr>
              <a:buFont typeface="Wingdings" pitchFamily="2" charset="2"/>
              <a:buChar char="u"/>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a:lstStyle>
          <a:p>
            <a:pPr>
              <a:lnSpc>
                <a:spcPct val="150000"/>
              </a:lnSpc>
              <a:buClr>
                <a:srgbClr val="6CA5D8"/>
              </a:buClr>
              <a:buFont typeface="Wingdings" pitchFamily="2" charset="2"/>
              <a:buChar char="Ø"/>
              <a:defRPr/>
            </a:pPr>
            <a:r>
              <a:rPr lang="zh-CN" altLang="en-US" sz="2400" dirty="0" smtClean="0">
                <a:solidFill>
                  <a:srgbClr val="0F1A81"/>
                </a:solidFill>
                <a:latin typeface="宋体" pitchFamily="2" charset="-122"/>
                <a:ea typeface="宋体" pitchFamily="2" charset="-122"/>
              </a:rPr>
              <a:t>项目负责人应该严格执行自然科学基金委核准的项目预算。项目预算一般不予调整，确有必要调整的，应当按照规定报批。</a:t>
            </a:r>
            <a:endParaRPr lang="zh-CN" altLang="zh-CN" sz="2400" dirty="0" smtClean="0">
              <a:solidFill>
                <a:srgbClr val="0F1A81"/>
              </a:solidFill>
              <a:latin typeface="宋体" pitchFamily="2" charset="-122"/>
              <a:ea typeface="宋体" pitchFamily="2" charset="-122"/>
            </a:endParaRPr>
          </a:p>
          <a:p>
            <a:pPr>
              <a:lnSpc>
                <a:spcPct val="150000"/>
              </a:lnSpc>
              <a:buClr>
                <a:srgbClr val="6CA5D8"/>
              </a:buClr>
              <a:buFont typeface="Wingdings" pitchFamily="2" charset="2"/>
              <a:buChar char="Ø"/>
              <a:defRPr/>
            </a:pPr>
            <a:r>
              <a:rPr lang="zh-CN" altLang="en-US" sz="2400" dirty="0" smtClean="0">
                <a:solidFill>
                  <a:srgbClr val="0F1A81"/>
                </a:solidFill>
                <a:latin typeface="宋体" pitchFamily="2" charset="-122"/>
                <a:ea typeface="宋体" pitchFamily="2" charset="-122"/>
              </a:rPr>
              <a:t>实行定额补助方式资助的项目，预算调整情况应在项目年度进展报告和结题报告中予以说明。实行成本补偿方式资助的项目，预算调整情况应在中期财务检查或财务验收时予以确认。</a:t>
            </a:r>
            <a:endParaRPr lang="en-US" altLang="zh-CN" sz="2400" dirty="0" smtClean="0">
              <a:solidFill>
                <a:srgbClr val="0F1A81"/>
              </a:solidFill>
              <a:latin typeface="宋体" pitchFamily="2" charset="-122"/>
              <a:ea typeface="宋体" pitchFamily="2" charset="-122"/>
            </a:endParaRPr>
          </a:p>
          <a:p>
            <a:pPr>
              <a:lnSpc>
                <a:spcPct val="150000"/>
              </a:lnSpc>
              <a:buClr>
                <a:srgbClr val="6CA5D8"/>
              </a:buClr>
              <a:buFont typeface="Wingdings" pitchFamily="2" charset="2"/>
              <a:buChar char="Ø"/>
              <a:defRPr/>
            </a:pPr>
            <a:r>
              <a:rPr lang="zh-CN" altLang="en-US" sz="2400" dirty="0" smtClean="0">
                <a:solidFill>
                  <a:srgbClr val="0F1A81"/>
                </a:solidFill>
                <a:latin typeface="宋体" pitchFamily="2" charset="-122"/>
                <a:ea typeface="宋体" pitchFamily="2" charset="-122"/>
              </a:rPr>
              <a:t>确需调整的项目预算，分不同的情况分别报自然科学基金委或依托单位审批调整。</a:t>
            </a:r>
            <a:endParaRPr lang="en-US" altLang="zh-CN" sz="2400" dirty="0" smtClean="0">
              <a:solidFill>
                <a:srgbClr val="0F1A81"/>
              </a:solidFill>
              <a:latin typeface="宋体" pitchFamily="2" charset="-122"/>
              <a:ea typeface="宋体" pitchFamily="2" charset="-122"/>
            </a:endParaRPr>
          </a:p>
          <a:p>
            <a:pPr>
              <a:lnSpc>
                <a:spcPct val="150000"/>
              </a:lnSpc>
              <a:buClr>
                <a:srgbClr val="6CA5D8"/>
              </a:buClr>
              <a:buFont typeface="Wingdings" pitchFamily="2" charset="2"/>
              <a:buChar char="Ø"/>
              <a:defRPr/>
            </a:pPr>
            <a:r>
              <a:rPr lang="zh-CN" altLang="en-US" sz="2400" dirty="0" smtClean="0">
                <a:solidFill>
                  <a:srgbClr val="0F1A81"/>
                </a:solidFill>
                <a:latin typeface="宋体" pitchFamily="2" charset="-122"/>
                <a:ea typeface="宋体" pitchFamily="2" charset="-122"/>
              </a:rPr>
              <a:t>项目间接费用预算不得调整。</a:t>
            </a:r>
            <a:endParaRPr lang="zh-CN" altLang="zh-CN" sz="2400" dirty="0" smtClean="0">
              <a:solidFill>
                <a:srgbClr val="0F1A81"/>
              </a:solidFill>
              <a:latin typeface="宋体" pitchFamily="2" charset="-122"/>
              <a:ea typeface="宋体" pitchFamily="2" charset="-122"/>
            </a:endParaRPr>
          </a:p>
          <a:p>
            <a:pPr>
              <a:lnSpc>
                <a:spcPct val="150000"/>
              </a:lnSpc>
              <a:buClr>
                <a:srgbClr val="6CA5D8"/>
              </a:buClr>
              <a:buFont typeface="Wingdings" pitchFamily="2" charset="2"/>
              <a:buChar char="Ø"/>
              <a:defRPr/>
            </a:pPr>
            <a:endParaRPr lang="zh-CN" altLang="en-US" sz="2400" dirty="0">
              <a:solidFill>
                <a:srgbClr val="0F1A81"/>
              </a:solidFill>
              <a:latin typeface="仿宋" pitchFamily="49" charset="-122"/>
              <a:ea typeface="仿宋" pitchFamily="49" charset="-122"/>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p:cNvSpPr>
            <a:spLocks noChangeArrowheads="1"/>
          </p:cNvSpPr>
          <p:nvPr/>
        </p:nvSpPr>
        <p:spPr bwMode="auto">
          <a:xfrm>
            <a:off x="179388" y="2133600"/>
            <a:ext cx="8713787" cy="1809750"/>
          </a:xfrm>
          <a:prstGeom prst="rect">
            <a:avLst/>
          </a:prstGeom>
          <a:noFill/>
          <a:ln w="9525">
            <a:noFill/>
            <a:miter lim="800000"/>
            <a:headEnd/>
            <a:tailEnd/>
          </a:ln>
        </p:spPr>
        <p:txBody>
          <a:bodyPr>
            <a:spAutoFit/>
          </a:bodyPr>
          <a:lstStyle/>
          <a:p>
            <a:pPr algn="ctr"/>
            <a:r>
              <a:rPr lang="zh-CN" altLang="en-US" sz="3600" b="1">
                <a:solidFill>
                  <a:srgbClr val="000000"/>
                </a:solidFill>
                <a:latin typeface="黑体" pitchFamily="2" charset="-122"/>
                <a:ea typeface="黑体" pitchFamily="2" charset="-122"/>
                <a:sym typeface="黑体" pitchFamily="2" charset="-122"/>
              </a:rPr>
              <a:t>第四部分</a:t>
            </a:r>
          </a:p>
          <a:p>
            <a:pPr algn="ctr"/>
            <a:endParaRPr lang="en-US" altLang="zh-CN" sz="3600" b="1">
              <a:solidFill>
                <a:srgbClr val="000000"/>
              </a:solidFill>
              <a:latin typeface="黑体" pitchFamily="2" charset="-122"/>
              <a:ea typeface="黑体" pitchFamily="2" charset="-122"/>
              <a:sym typeface="黑体" pitchFamily="2" charset="-122"/>
            </a:endParaRPr>
          </a:p>
          <a:p>
            <a:pPr algn="ctr">
              <a:lnSpc>
                <a:spcPct val="110000"/>
              </a:lnSpc>
            </a:pPr>
            <a:r>
              <a:rPr lang="zh-CN" altLang="en-US" sz="3600" b="1">
                <a:latin typeface="黑体" pitchFamily="2" charset="-122"/>
                <a:ea typeface="黑体" pitchFamily="2" charset="-122"/>
              </a:rPr>
              <a:t>申请书撰写</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矩形 4"/>
          <p:cNvSpPr>
            <a:spLocks noChangeArrowheads="1"/>
          </p:cNvSpPr>
          <p:nvPr/>
        </p:nvSpPr>
        <p:spPr bwMode="auto">
          <a:xfrm>
            <a:off x="827088" y="981075"/>
            <a:ext cx="7921625" cy="4968875"/>
          </a:xfrm>
          <a:prstGeom prst="rect">
            <a:avLst/>
          </a:prstGeom>
          <a:noFill/>
          <a:ln w="9525">
            <a:noFill/>
            <a:miter lim="800000"/>
            <a:headEnd/>
            <a:tailEnd/>
          </a:ln>
        </p:spPr>
        <p:txBody>
          <a:bodyPr>
            <a:spAutoFit/>
          </a:bodyPr>
          <a:lstStyle/>
          <a:p>
            <a:pPr>
              <a:lnSpc>
                <a:spcPct val="200000"/>
              </a:lnSpc>
              <a:buFont typeface="Arial" pitchFamily="34" charset="0"/>
              <a:buNone/>
            </a:pPr>
            <a:r>
              <a:rPr lang="zh-CN" altLang="en-US" sz="4000" b="1">
                <a:solidFill>
                  <a:srgbClr val="FF0000"/>
                </a:solidFill>
                <a:latin typeface="黑体" pitchFamily="2" charset="-122"/>
                <a:ea typeface="黑体" pitchFamily="2" charset="-122"/>
              </a:rPr>
              <a:t>前提：态度 信心</a:t>
            </a:r>
            <a:endParaRPr lang="en-US" altLang="zh-CN" sz="4000" b="1">
              <a:solidFill>
                <a:srgbClr val="FF0000"/>
              </a:solidFill>
              <a:latin typeface="黑体" pitchFamily="2" charset="-122"/>
              <a:ea typeface="黑体" pitchFamily="2" charset="-122"/>
            </a:endParaRPr>
          </a:p>
          <a:p>
            <a:pPr>
              <a:lnSpc>
                <a:spcPct val="200000"/>
              </a:lnSpc>
              <a:buFont typeface="Arial" pitchFamily="34" charset="0"/>
              <a:buNone/>
            </a:pPr>
            <a:r>
              <a:rPr lang="zh-CN" altLang="en-US" sz="4000" b="1">
                <a:solidFill>
                  <a:srgbClr val="FF0000"/>
                </a:solidFill>
                <a:latin typeface="黑体" pitchFamily="2" charset="-122"/>
                <a:ea typeface="黑体" pitchFamily="2" charset="-122"/>
              </a:rPr>
              <a:t>关键：准备 研讨 完善</a:t>
            </a:r>
            <a:endParaRPr lang="en-US" altLang="zh-CN" sz="4000" b="1">
              <a:solidFill>
                <a:srgbClr val="FF0000"/>
              </a:solidFill>
              <a:latin typeface="黑体" pitchFamily="2" charset="-122"/>
              <a:ea typeface="黑体" pitchFamily="2" charset="-122"/>
            </a:endParaRPr>
          </a:p>
          <a:p>
            <a:pPr>
              <a:lnSpc>
                <a:spcPct val="200000"/>
              </a:lnSpc>
              <a:buFont typeface="Arial" pitchFamily="34" charset="0"/>
              <a:buNone/>
            </a:pPr>
            <a:r>
              <a:rPr lang="zh-CN" altLang="en-US" sz="4000" b="1">
                <a:solidFill>
                  <a:srgbClr val="FF0000"/>
                </a:solidFill>
                <a:latin typeface="黑体" pitchFamily="2" charset="-122"/>
                <a:ea typeface="黑体" pitchFamily="2" charset="-122"/>
              </a:rPr>
              <a:t>核心：提升申请书质量</a:t>
            </a:r>
            <a:endParaRPr lang="en-US" altLang="zh-CN" sz="4000" b="1">
              <a:solidFill>
                <a:srgbClr val="FF0000"/>
              </a:solidFill>
              <a:latin typeface="黑体" pitchFamily="2" charset="-122"/>
              <a:ea typeface="黑体" pitchFamily="2" charset="-122"/>
            </a:endParaRPr>
          </a:p>
          <a:p>
            <a:pPr>
              <a:lnSpc>
                <a:spcPct val="200000"/>
              </a:lnSpc>
              <a:buFont typeface="Arial" pitchFamily="34" charset="0"/>
              <a:buNone/>
            </a:pPr>
            <a:r>
              <a:rPr lang="en-US" altLang="zh-CN" sz="4000" b="1">
                <a:solidFill>
                  <a:srgbClr val="FF0000"/>
                </a:solidFill>
                <a:latin typeface="黑体" pitchFamily="2" charset="-122"/>
                <a:ea typeface="黑体" pitchFamily="2" charset="-122"/>
              </a:rPr>
              <a:t>	</a:t>
            </a:r>
            <a:r>
              <a:rPr lang="zh-CN" altLang="en-US" sz="4000" b="1">
                <a:solidFill>
                  <a:srgbClr val="FF0000"/>
                </a:solidFill>
                <a:latin typeface="黑体" pitchFamily="2" charset="-122"/>
                <a:ea typeface="黑体" pitchFamily="2" charset="-122"/>
              </a:rPr>
              <a:t>（核心竞争力）</a:t>
            </a:r>
            <a:endParaRPr lang="en-US" altLang="zh-CN" sz="4000" b="1">
              <a:solidFill>
                <a:srgbClr val="FF0000"/>
              </a:solidFill>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1338" y="671513"/>
            <a:ext cx="7993062" cy="5540375"/>
          </a:xfrm>
          <a:prstGeom prst="rect">
            <a:avLst/>
          </a:prstGeom>
        </p:spPr>
        <p:txBody>
          <a:bodyPr>
            <a:spAutoFit/>
          </a:bodyPr>
          <a:lstStyle/>
          <a:p>
            <a:pPr fontAlgn="auto">
              <a:lnSpc>
                <a:spcPct val="200000"/>
              </a:lnSpc>
              <a:spcBef>
                <a:spcPts val="0"/>
              </a:spcBef>
              <a:spcAft>
                <a:spcPts val="0"/>
              </a:spcAft>
              <a:buFont typeface="Arial" pitchFamily="34" charset="0"/>
              <a:buNone/>
              <a:defRPr/>
            </a:pPr>
            <a:r>
              <a:rPr lang="zh-CN" altLang="en-US" sz="3600" b="1" dirty="0">
                <a:solidFill>
                  <a:srgbClr val="FF0000"/>
                </a:solidFill>
                <a:latin typeface="黑体" pitchFamily="49" charset="-122"/>
                <a:ea typeface="黑体" pitchFamily="49" charset="-122"/>
              </a:rPr>
              <a:t>做好功课：</a:t>
            </a:r>
            <a:endParaRPr lang="en-US" altLang="zh-CN" sz="3600" b="1" dirty="0">
              <a:solidFill>
                <a:srgbClr val="FF0000"/>
              </a:solidFill>
              <a:latin typeface="黑体" pitchFamily="49" charset="-122"/>
              <a:ea typeface="黑体" pitchFamily="49" charset="-122"/>
            </a:endParaRPr>
          </a:p>
          <a:p>
            <a:pPr marL="457200" indent="-457200" fontAlgn="auto">
              <a:lnSpc>
                <a:spcPct val="150000"/>
              </a:lnSpc>
              <a:spcBef>
                <a:spcPts val="0"/>
              </a:spcBef>
              <a:spcAft>
                <a:spcPts val="0"/>
              </a:spcAft>
              <a:buFont typeface="Wingdings" pitchFamily="2" charset="2"/>
              <a:buChar char="n"/>
              <a:defRPr/>
            </a:pPr>
            <a:r>
              <a:rPr lang="zh-CN" altLang="en-US" sz="2800" b="1" dirty="0">
                <a:latin typeface="黑体" pitchFamily="49" charset="-122"/>
                <a:ea typeface="黑体" pitchFamily="49" charset="-122"/>
              </a:rPr>
              <a:t>仔细阅读项目申请指南</a:t>
            </a:r>
            <a:r>
              <a:rPr lang="zh-CN" altLang="en-US" sz="2000" b="1" dirty="0">
                <a:latin typeface="黑体" pitchFamily="49" charset="-122"/>
                <a:ea typeface="黑体" pitchFamily="49" charset="-122"/>
              </a:rPr>
              <a:t>（包括须知，限项规定，项目类型的要求，学部要求，</a:t>
            </a:r>
            <a:r>
              <a:rPr lang="zh-CN" altLang="en-US" sz="2000" b="1" dirty="0">
                <a:latin typeface="黑体" pitchFamily="49" charset="-122"/>
                <a:ea typeface="黑体" pitchFamily="49" charset="-122"/>
              </a:rPr>
              <a:t>科学部要求</a:t>
            </a:r>
            <a:r>
              <a:rPr lang="zh-CN" altLang="en-US" sz="2000" b="1" dirty="0">
                <a:latin typeface="黑体" pitchFamily="49" charset="-122"/>
                <a:ea typeface="黑体" pitchFamily="49" charset="-122"/>
              </a:rPr>
              <a:t>）</a:t>
            </a:r>
          </a:p>
          <a:p>
            <a:pPr marL="457200" indent="-457200" fontAlgn="auto">
              <a:lnSpc>
                <a:spcPct val="150000"/>
              </a:lnSpc>
              <a:spcBef>
                <a:spcPts val="0"/>
              </a:spcBef>
              <a:spcAft>
                <a:spcPts val="0"/>
              </a:spcAft>
              <a:buFont typeface="Wingdings" pitchFamily="2" charset="2"/>
              <a:buChar char="n"/>
              <a:defRPr/>
            </a:pPr>
            <a:r>
              <a:rPr lang="zh-CN" altLang="en-US" sz="2800" b="1" dirty="0">
                <a:latin typeface="黑体" pitchFamily="49" charset="-122"/>
                <a:ea typeface="黑体" pitchFamily="49" charset="-122"/>
              </a:rPr>
              <a:t>同行评议</a:t>
            </a:r>
            <a:r>
              <a:rPr lang="zh-CN" altLang="en-US" sz="2800" b="1" dirty="0">
                <a:latin typeface="黑体" pitchFamily="49" charset="-122"/>
                <a:ea typeface="黑体" pitchFamily="49" charset="-122"/>
              </a:rPr>
              <a:t>意见</a:t>
            </a:r>
            <a:endParaRPr lang="en-US" altLang="zh-CN" sz="2000" b="1" dirty="0">
              <a:latin typeface="黑体" pitchFamily="49" charset="-122"/>
              <a:ea typeface="黑体" pitchFamily="49" charset="-122"/>
            </a:endParaRPr>
          </a:p>
          <a:p>
            <a:pPr marL="457200" indent="-457200" fontAlgn="auto">
              <a:lnSpc>
                <a:spcPct val="150000"/>
              </a:lnSpc>
              <a:spcBef>
                <a:spcPts val="0"/>
              </a:spcBef>
              <a:spcAft>
                <a:spcPts val="0"/>
              </a:spcAft>
              <a:buFont typeface="Wingdings" pitchFamily="2" charset="2"/>
              <a:buChar char="n"/>
              <a:defRPr/>
            </a:pPr>
            <a:r>
              <a:rPr lang="zh-CN" altLang="en-US" sz="2800" b="1" dirty="0">
                <a:latin typeface="黑体" pitchFamily="49" charset="-122"/>
                <a:ea typeface="黑体" pitchFamily="49" charset="-122"/>
              </a:rPr>
              <a:t>历年</a:t>
            </a:r>
            <a:r>
              <a:rPr lang="zh-CN" altLang="en-US" sz="2800" b="1" dirty="0">
                <a:latin typeface="黑体" pitchFamily="49" charset="-122"/>
                <a:ea typeface="黑体" pitchFamily="49" charset="-122"/>
              </a:rPr>
              <a:t>相关领域已资助项目情况</a:t>
            </a:r>
            <a:r>
              <a:rPr lang="zh-CN" altLang="en-US" sz="2000" b="1" dirty="0">
                <a:latin typeface="黑体" pitchFamily="49" charset="-122"/>
                <a:ea typeface="黑体" pitchFamily="49" charset="-122"/>
              </a:rPr>
              <a:t>（</a:t>
            </a:r>
            <a:r>
              <a:rPr lang="en-US" altLang="zh-CN" sz="2000" b="1" dirty="0" err="1">
                <a:latin typeface="黑体" pitchFamily="49" charset="-122"/>
                <a:ea typeface="黑体" pitchFamily="49" charset="-122"/>
              </a:rPr>
              <a:t>isis</a:t>
            </a:r>
            <a:r>
              <a:rPr lang="zh-CN" altLang="en-US" sz="2000" b="1" dirty="0">
                <a:latin typeface="黑体" pitchFamily="49" charset="-122"/>
                <a:ea typeface="黑体" pitchFamily="49" charset="-122"/>
              </a:rPr>
              <a:t>查询，丁香通）</a:t>
            </a:r>
            <a:endParaRPr lang="zh-CN" altLang="en-US" sz="2000" b="1" dirty="0">
              <a:latin typeface="黑体" pitchFamily="49" charset="-122"/>
              <a:ea typeface="黑体" pitchFamily="49" charset="-122"/>
            </a:endParaRPr>
          </a:p>
          <a:p>
            <a:pPr marL="457200" indent="-457200" fontAlgn="auto">
              <a:lnSpc>
                <a:spcPct val="150000"/>
              </a:lnSpc>
              <a:spcBef>
                <a:spcPts val="0"/>
              </a:spcBef>
              <a:spcAft>
                <a:spcPts val="0"/>
              </a:spcAft>
              <a:buFont typeface="Wingdings" pitchFamily="2" charset="2"/>
              <a:buChar char="n"/>
              <a:defRPr/>
            </a:pPr>
            <a:r>
              <a:rPr lang="zh-CN" altLang="en-US" sz="2800" b="1" dirty="0">
                <a:latin typeface="黑体" pitchFamily="49" charset="-122"/>
                <a:ea typeface="黑体" pitchFamily="49" charset="-122"/>
              </a:rPr>
              <a:t>国内外同行研究工作</a:t>
            </a:r>
            <a:r>
              <a:rPr lang="en-US" altLang="zh-CN" sz="2000" b="1" dirty="0">
                <a:latin typeface="黑体" pitchFamily="49" charset="-122"/>
                <a:ea typeface="黑体" pitchFamily="49" charset="-122"/>
              </a:rPr>
              <a:t>(</a:t>
            </a:r>
            <a:r>
              <a:rPr lang="zh-CN" altLang="en-US" sz="2000" b="1" dirty="0">
                <a:latin typeface="黑体" pitchFamily="49" charset="-122"/>
                <a:ea typeface="黑体" pitchFamily="49" charset="-122"/>
              </a:rPr>
              <a:t>查阅文献等</a:t>
            </a:r>
            <a:r>
              <a:rPr lang="en-US" altLang="zh-CN" sz="2000" b="1" dirty="0">
                <a:latin typeface="黑体" pitchFamily="49" charset="-122"/>
                <a:ea typeface="黑体" pitchFamily="49" charset="-122"/>
              </a:rPr>
              <a:t>)</a:t>
            </a:r>
          </a:p>
          <a:p>
            <a:pPr marL="457200" indent="-457200" fontAlgn="auto">
              <a:lnSpc>
                <a:spcPct val="150000"/>
              </a:lnSpc>
              <a:spcBef>
                <a:spcPts val="0"/>
              </a:spcBef>
              <a:spcAft>
                <a:spcPts val="0"/>
              </a:spcAft>
              <a:buFont typeface="Wingdings" pitchFamily="2" charset="2"/>
              <a:buChar char="n"/>
              <a:defRPr/>
            </a:pPr>
            <a:r>
              <a:rPr lang="zh-CN" altLang="en-US" sz="2800" b="1" dirty="0">
                <a:latin typeface="黑体" pitchFamily="49" charset="-122"/>
                <a:ea typeface="黑体" pitchFamily="49" charset="-122"/>
              </a:rPr>
              <a:t>基金委资助领域、优先资助内容</a:t>
            </a:r>
            <a:r>
              <a:rPr lang="zh-CN" altLang="en-US" sz="2000" b="1" dirty="0">
                <a:latin typeface="黑体" pitchFamily="49" charset="-122"/>
                <a:ea typeface="黑体" pitchFamily="49" charset="-122"/>
              </a:rPr>
              <a:t>（指南</a:t>
            </a:r>
            <a:r>
              <a:rPr lang="zh-CN" altLang="en-US" sz="2000" b="1" dirty="0">
                <a:latin typeface="黑体" pitchFamily="49" charset="-122"/>
                <a:ea typeface="黑体" pitchFamily="49" charset="-122"/>
              </a:rPr>
              <a:t>）</a:t>
            </a:r>
          </a:p>
          <a:p>
            <a:pPr marL="457200" indent="-457200" fontAlgn="auto">
              <a:lnSpc>
                <a:spcPct val="150000"/>
              </a:lnSpc>
              <a:spcBef>
                <a:spcPts val="0"/>
              </a:spcBef>
              <a:spcAft>
                <a:spcPts val="0"/>
              </a:spcAft>
              <a:buFont typeface="Wingdings" pitchFamily="2" charset="2"/>
              <a:buChar char="n"/>
              <a:defRPr/>
            </a:pPr>
            <a:r>
              <a:rPr lang="zh-CN" altLang="en-US" sz="2800" b="1" dirty="0">
                <a:latin typeface="黑体" pitchFamily="49" charset="-122"/>
                <a:ea typeface="黑体" pitchFamily="49" charset="-122"/>
              </a:rPr>
              <a:t>与国家其他研究计划的关系</a:t>
            </a:r>
            <a:r>
              <a:rPr lang="zh-CN" altLang="en-US" sz="2000" b="1" dirty="0">
                <a:latin typeface="黑体" pitchFamily="49" charset="-122"/>
                <a:ea typeface="黑体" pitchFamily="49" charset="-122"/>
              </a:rPr>
              <a:t>（区别和联系）</a:t>
            </a:r>
            <a:endParaRPr lang="en-US" altLang="zh-CN" sz="2000" b="1" dirty="0">
              <a:latin typeface="黑体" pitchFamily="49" charset="-122"/>
              <a:ea typeface="黑体" pitchFamily="49" charset="-122"/>
            </a:endParaRP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内容占位符 2"/>
          <p:cNvSpPr txBox="1">
            <a:spLocks/>
          </p:cNvSpPr>
          <p:nvPr/>
        </p:nvSpPr>
        <p:spPr bwMode="auto">
          <a:xfrm>
            <a:off x="457200" y="1268413"/>
            <a:ext cx="8229600" cy="4497387"/>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pPr>
            <a:r>
              <a:rPr lang="zh-CN" altLang="en-US" sz="3600" b="1">
                <a:solidFill>
                  <a:srgbClr val="FF0000"/>
                </a:solidFill>
                <a:latin typeface="黑体" pitchFamily="2" charset="-122"/>
                <a:ea typeface="黑体" pitchFamily="2" charset="-122"/>
              </a:rPr>
              <a:t>学习申请书撰写技巧</a:t>
            </a:r>
            <a:endParaRPr lang="en-US" altLang="zh-CN" sz="3600" b="1">
              <a:solidFill>
                <a:srgbClr val="FF0000"/>
              </a:solidFill>
              <a:latin typeface="黑体" pitchFamily="2" charset="-122"/>
              <a:ea typeface="黑体" pitchFamily="2" charset="-122"/>
            </a:endParaRPr>
          </a:p>
          <a:p>
            <a:pPr marL="342900" indent="-342900" eaLnBrk="0" hangingPunct="0">
              <a:spcBef>
                <a:spcPct val="20000"/>
              </a:spcBef>
              <a:buFont typeface="Arial" pitchFamily="34" charset="0"/>
              <a:buNone/>
            </a:pPr>
            <a:endParaRPr lang="en-US" altLang="zh-CN" sz="1200" b="1">
              <a:solidFill>
                <a:srgbClr val="FF0000"/>
              </a:solidFill>
              <a:latin typeface="黑体" pitchFamily="2" charset="-122"/>
              <a:ea typeface="黑体" pitchFamily="2" charset="-122"/>
            </a:endParaRPr>
          </a:p>
          <a:p>
            <a:pPr marL="342900" indent="-342900" eaLnBrk="0" hangingPunct="0">
              <a:lnSpc>
                <a:spcPct val="150000"/>
              </a:lnSpc>
              <a:spcBef>
                <a:spcPct val="20000"/>
              </a:spcBef>
              <a:buFont typeface="Arial" pitchFamily="34" charset="0"/>
              <a:buNone/>
            </a:pPr>
            <a:r>
              <a:rPr lang="zh-CN" altLang="en-US" sz="2800" b="1">
                <a:solidFill>
                  <a:srgbClr val="19194D"/>
                </a:solidFill>
                <a:latin typeface="黑体" pitchFamily="2" charset="-122"/>
                <a:ea typeface="黑体" pitchFamily="2" charset="-122"/>
              </a:rPr>
              <a:t>来源：校内报告，百度文库、小木虫分享等共享资             </a:t>
            </a:r>
          </a:p>
          <a:p>
            <a:pPr marL="342900" indent="-342900" eaLnBrk="0" hangingPunct="0">
              <a:lnSpc>
                <a:spcPct val="150000"/>
              </a:lnSpc>
              <a:spcBef>
                <a:spcPct val="20000"/>
              </a:spcBef>
              <a:buFont typeface="Arial" pitchFamily="34" charset="0"/>
              <a:buNone/>
            </a:pPr>
            <a:r>
              <a:rPr lang="zh-CN" altLang="en-US" sz="2800" b="1">
                <a:solidFill>
                  <a:srgbClr val="19194D"/>
                </a:solidFill>
                <a:latin typeface="黑体" pitchFamily="2" charset="-122"/>
                <a:ea typeface="黑体" pitchFamily="2" charset="-122"/>
              </a:rPr>
              <a:t>      料。</a:t>
            </a:r>
            <a:endParaRPr lang="en-US" altLang="zh-CN" sz="2800" b="1">
              <a:solidFill>
                <a:srgbClr val="19194D"/>
              </a:solidFill>
              <a:latin typeface="黑体" pitchFamily="2" charset="-122"/>
              <a:ea typeface="黑体" pitchFamily="2" charset="-122"/>
            </a:endParaRPr>
          </a:p>
          <a:p>
            <a:pPr marL="342900" indent="-342900" eaLnBrk="0" hangingPunct="0">
              <a:lnSpc>
                <a:spcPct val="150000"/>
              </a:lnSpc>
              <a:spcBef>
                <a:spcPct val="20000"/>
              </a:spcBef>
              <a:buFont typeface="Arial" pitchFamily="34" charset="0"/>
              <a:buNone/>
            </a:pPr>
            <a:r>
              <a:rPr lang="zh-CN" altLang="en-US" sz="2800" b="1">
                <a:solidFill>
                  <a:srgbClr val="19194D"/>
                </a:solidFill>
                <a:latin typeface="黑体" pitchFamily="2" charset="-122"/>
                <a:ea typeface="黑体" pitchFamily="2" charset="-122"/>
              </a:rPr>
              <a:t>看什么：选题注意事项、撰写技巧、各部分结构</a:t>
            </a:r>
            <a:endParaRPr lang="en-US" altLang="zh-CN" sz="2800" b="1">
              <a:solidFill>
                <a:srgbClr val="19194D"/>
              </a:solidFill>
              <a:latin typeface="黑体" pitchFamily="2" charset="-122"/>
              <a:ea typeface="黑体" pitchFamily="2" charset="-122"/>
            </a:endParaRPr>
          </a:p>
          <a:p>
            <a:pPr marL="342900" indent="-342900" eaLnBrk="0" hangingPunct="0">
              <a:lnSpc>
                <a:spcPct val="150000"/>
              </a:lnSpc>
              <a:spcBef>
                <a:spcPct val="20000"/>
              </a:spcBef>
              <a:buFont typeface="Arial" pitchFamily="34" charset="0"/>
              <a:buNone/>
            </a:pPr>
            <a:r>
              <a:rPr lang="en-US" altLang="zh-CN" sz="2800" b="1">
                <a:solidFill>
                  <a:srgbClr val="19194D"/>
                </a:solidFill>
                <a:latin typeface="黑体" pitchFamily="2" charset="-122"/>
                <a:ea typeface="黑体" pitchFamily="2" charset="-122"/>
              </a:rPr>
              <a:t>        </a:t>
            </a:r>
            <a:r>
              <a:rPr lang="zh-CN" altLang="en-US" sz="2800" b="1">
                <a:solidFill>
                  <a:srgbClr val="19194D"/>
                </a:solidFill>
                <a:latin typeface="黑体" pitchFamily="2" charset="-122"/>
                <a:ea typeface="黑体" pitchFamily="2" charset="-122"/>
              </a:rPr>
              <a:t>优秀申请书模板。</a:t>
            </a:r>
            <a:endParaRPr lang="en-US" altLang="zh-CN" sz="2800" b="1">
              <a:solidFill>
                <a:srgbClr val="19194D"/>
              </a:solidFill>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8925" y="836613"/>
            <a:ext cx="8675688" cy="5187950"/>
          </a:xfrm>
          <a:prstGeom prst="rect">
            <a:avLst/>
          </a:prstGeom>
          <a:noFill/>
          <a:ln>
            <a:noFill/>
          </a:ln>
          <a:extLst>
            <a:ext uri="{909E8E84-426E-40DD-AFC4-6F175D3DCCD1}"/>
            <a:ext uri="{91240B29-F687-4F45-9708-019B960494DF}"/>
          </a:extLst>
        </p:spPr>
        <p:txBody>
          <a:bodyPr>
            <a:spAutoFit/>
          </a:bodyPr>
          <a:lstStyle/>
          <a:p>
            <a:pPr marL="1973263" indent="-1973263">
              <a:lnSpc>
                <a:spcPct val="130000"/>
              </a:lnSpc>
              <a:spcBef>
                <a:spcPct val="50000"/>
              </a:spcBef>
            </a:pPr>
            <a:r>
              <a:rPr lang="zh-CN" altLang="en-US" sz="4000" b="1">
                <a:solidFill>
                  <a:srgbClr val="FF0000"/>
                </a:solidFill>
                <a:latin typeface="黑体" pitchFamily="2" charset="-122"/>
                <a:ea typeface="黑体" pitchFamily="2" charset="-122"/>
              </a:rPr>
              <a:t>选题类型   </a:t>
            </a:r>
            <a:endParaRPr lang="en-US" altLang="zh-CN" sz="4000" b="1">
              <a:solidFill>
                <a:srgbClr val="FF0000"/>
              </a:solidFill>
              <a:latin typeface="黑体" pitchFamily="2" charset="-122"/>
              <a:ea typeface="黑体" pitchFamily="2" charset="-122"/>
            </a:endParaRPr>
          </a:p>
          <a:p>
            <a:pPr marL="1973263" indent="-1973263">
              <a:lnSpc>
                <a:spcPct val="130000"/>
              </a:lnSpc>
              <a:spcBef>
                <a:spcPct val="50000"/>
              </a:spcBef>
            </a:pPr>
            <a:r>
              <a:rPr lang="zh-CN" altLang="en-US" sz="2800" b="1">
                <a:latin typeface="黑体" pitchFamily="2" charset="-122"/>
                <a:ea typeface="黑体" pitchFamily="2" charset="-122"/>
              </a:rPr>
              <a:t>     纯基础、应用基础、重大应用技术(一般性的开发研究是不可取的)。</a:t>
            </a:r>
          </a:p>
          <a:p>
            <a:pPr marL="1973263" indent="-1973263">
              <a:lnSpc>
                <a:spcPct val="130000"/>
              </a:lnSpc>
              <a:spcBef>
                <a:spcPct val="50000"/>
              </a:spcBef>
            </a:pPr>
            <a:r>
              <a:rPr lang="zh-CN" altLang="en-US" sz="4000" b="1">
                <a:solidFill>
                  <a:srgbClr val="FF0000"/>
                </a:solidFill>
                <a:latin typeface="黑体" pitchFamily="2" charset="-122"/>
                <a:ea typeface="黑体" pitchFamily="2" charset="-122"/>
              </a:rPr>
              <a:t>选题做法  </a:t>
            </a:r>
            <a:endParaRPr lang="en-US" altLang="zh-CN" sz="4000" b="1">
              <a:solidFill>
                <a:srgbClr val="FF0000"/>
              </a:solidFill>
              <a:latin typeface="黑体" pitchFamily="2" charset="-122"/>
              <a:ea typeface="黑体" pitchFamily="2" charset="-122"/>
            </a:endParaRPr>
          </a:p>
          <a:p>
            <a:pPr marL="1973263" indent="-1973263">
              <a:lnSpc>
                <a:spcPct val="130000"/>
              </a:lnSpc>
              <a:spcBef>
                <a:spcPct val="50000"/>
              </a:spcBef>
            </a:pPr>
            <a:r>
              <a:rPr lang="zh-CN" altLang="en-US" sz="2800" b="1">
                <a:latin typeface="黑体" pitchFamily="2" charset="-122"/>
                <a:ea typeface="黑体" pitchFamily="2" charset="-122"/>
              </a:rPr>
              <a:t>     敢想、提炼、提高、不模仿、不重复专利、不报导师的课题、同一单位要避免内容的冲突(学院应注意协调)。</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2913" y="3933825"/>
            <a:ext cx="8208962" cy="2308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20000"/>
              </a:lnSpc>
            </a:pPr>
            <a:r>
              <a:rPr lang="en-US" altLang="zh-CN" sz="2000" b="1">
                <a:solidFill>
                  <a:srgbClr val="000000"/>
                </a:solidFill>
                <a:latin typeface="黑体" pitchFamily="2" charset="-122"/>
                <a:ea typeface="黑体" pitchFamily="2" charset="-122"/>
              </a:rPr>
              <a:t>3.</a:t>
            </a:r>
            <a:r>
              <a:rPr lang="zh-CN" altLang="zh-CN" sz="2000" b="1">
                <a:solidFill>
                  <a:srgbClr val="C00000"/>
                </a:solidFill>
                <a:latin typeface="黑体" pitchFamily="2" charset="-122"/>
                <a:ea typeface="黑体" pitchFamily="2" charset="-122"/>
              </a:rPr>
              <a:t> 受聘于依托单位的境外人员，不得同时以境内、境外两种身份申请或参与申请各类项目</a:t>
            </a:r>
            <a:r>
              <a:rPr lang="zh-CN" altLang="zh-CN" sz="2000" b="1">
                <a:solidFill>
                  <a:srgbClr val="000000"/>
                </a:solidFill>
                <a:latin typeface="黑体" pitchFamily="2" charset="-122"/>
                <a:ea typeface="黑体" pitchFamily="2" charset="-122"/>
              </a:rPr>
              <a:t>。如果已经作为负责人承担了海外及港澳学者合作研究基金项目，或者作为合作者承担了国际合作研究类项目，在前</a:t>
            </a:r>
            <a:r>
              <a:rPr lang="en-US" altLang="zh-CN" sz="2000" b="1">
                <a:solidFill>
                  <a:srgbClr val="000000"/>
                </a:solidFill>
                <a:latin typeface="黑体" pitchFamily="2" charset="-122"/>
                <a:ea typeface="黑体" pitchFamily="2" charset="-122"/>
              </a:rPr>
              <a:t>2</a:t>
            </a:r>
            <a:r>
              <a:rPr lang="zh-CN" altLang="zh-CN" sz="2000" b="1">
                <a:solidFill>
                  <a:srgbClr val="000000"/>
                </a:solidFill>
                <a:latin typeface="黑体" pitchFamily="2" charset="-122"/>
                <a:ea typeface="黑体" pitchFamily="2" charset="-122"/>
              </a:rPr>
              <a:t>类项目结题前，不得作为申请人申请其他类型项目。反之亦然，如果作为申请人申请海外及港澳学者合作研究基金或作为合作者参与申请国际合作研究类项目。</a:t>
            </a:r>
            <a:endParaRPr lang="zh-CN" altLang="en-US" sz="1600">
              <a:solidFill>
                <a:srgbClr val="000000"/>
              </a:solidFill>
              <a:latin typeface="Arial" pitchFamily="34" charset="0"/>
              <a:ea typeface="黑体" pitchFamily="2" charset="-122"/>
            </a:endParaRPr>
          </a:p>
        </p:txBody>
      </p:sp>
      <p:sp>
        <p:nvSpPr>
          <p:cNvPr id="3" name="标题 1"/>
          <p:cNvSpPr txBox="1">
            <a:spLocks/>
          </p:cNvSpPr>
          <p:nvPr/>
        </p:nvSpPr>
        <p:spPr>
          <a:xfrm>
            <a:off x="428625" y="857250"/>
            <a:ext cx="8229600" cy="3006725"/>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20000"/>
              </a:lnSpc>
            </a:pPr>
            <a:r>
              <a:rPr lang="en-US" altLang="zh-CN" sz="2000" b="1">
                <a:solidFill>
                  <a:srgbClr val="000000"/>
                </a:solidFill>
                <a:latin typeface="Arial" pitchFamily="34" charset="0"/>
                <a:ea typeface="黑体" pitchFamily="2" charset="-122"/>
              </a:rPr>
              <a:t>2</a:t>
            </a:r>
            <a:r>
              <a:rPr lang="zh-CN" altLang="zh-CN" sz="2000" b="1">
                <a:solidFill>
                  <a:srgbClr val="000000"/>
                </a:solidFill>
                <a:latin typeface="Arial" pitchFamily="34" charset="0"/>
                <a:ea typeface="黑体" pitchFamily="2" charset="-122"/>
              </a:rPr>
              <a:t>．正在攻读研究生学位的人员</a:t>
            </a:r>
            <a:r>
              <a:rPr lang="en-US" altLang="zh-CN" sz="2000" b="1">
                <a:solidFill>
                  <a:srgbClr val="C00000"/>
                </a:solidFill>
                <a:latin typeface="Arial" pitchFamily="34" charset="0"/>
                <a:ea typeface="黑体" pitchFamily="2" charset="-122"/>
              </a:rPr>
              <a:t>(</a:t>
            </a:r>
            <a:r>
              <a:rPr lang="zh-CN" altLang="zh-CN" sz="2000" b="1">
                <a:solidFill>
                  <a:srgbClr val="C00000"/>
                </a:solidFill>
                <a:latin typeface="Arial" pitchFamily="34" charset="0"/>
                <a:ea typeface="黑体" pitchFamily="2" charset="-122"/>
              </a:rPr>
              <a:t>自然科学基金接受申请截止日期</a:t>
            </a:r>
            <a:r>
              <a:rPr lang="en-US" altLang="zh-CN" sz="2000" b="1">
                <a:solidFill>
                  <a:srgbClr val="C00000"/>
                </a:solidFill>
                <a:latin typeface="Arial" pitchFamily="34" charset="0"/>
                <a:ea typeface="黑体" pitchFamily="2" charset="-122"/>
              </a:rPr>
              <a:t>(2015</a:t>
            </a:r>
            <a:r>
              <a:rPr lang="zh-CN" altLang="zh-CN" sz="2000" b="1">
                <a:solidFill>
                  <a:srgbClr val="C00000"/>
                </a:solidFill>
                <a:latin typeface="Arial" pitchFamily="34" charset="0"/>
                <a:ea typeface="黑体" pitchFamily="2" charset="-122"/>
              </a:rPr>
              <a:t>年</a:t>
            </a:r>
            <a:r>
              <a:rPr lang="en-US" altLang="zh-CN" sz="2000" b="1">
                <a:solidFill>
                  <a:srgbClr val="C00000"/>
                </a:solidFill>
                <a:latin typeface="Arial" pitchFamily="34" charset="0"/>
                <a:ea typeface="黑体" pitchFamily="2" charset="-122"/>
              </a:rPr>
              <a:t>3</a:t>
            </a:r>
            <a:r>
              <a:rPr lang="zh-CN" altLang="zh-CN" sz="2000" b="1">
                <a:solidFill>
                  <a:srgbClr val="C00000"/>
                </a:solidFill>
                <a:latin typeface="Arial" pitchFamily="34" charset="0"/>
                <a:ea typeface="黑体" pitchFamily="2" charset="-122"/>
              </a:rPr>
              <a:t>月</a:t>
            </a:r>
            <a:r>
              <a:rPr lang="en-US" altLang="zh-CN" sz="2000" b="1">
                <a:solidFill>
                  <a:srgbClr val="C00000"/>
                </a:solidFill>
                <a:latin typeface="Arial" pitchFamily="34" charset="0"/>
                <a:ea typeface="黑体" pitchFamily="2" charset="-122"/>
              </a:rPr>
              <a:t>20</a:t>
            </a:r>
            <a:r>
              <a:rPr lang="zh-CN" altLang="zh-CN" sz="2000" b="1">
                <a:solidFill>
                  <a:srgbClr val="C00000"/>
                </a:solidFill>
                <a:latin typeface="Arial" pitchFamily="34" charset="0"/>
                <a:ea typeface="黑体" pitchFamily="2" charset="-122"/>
              </a:rPr>
              <a:t>日</a:t>
            </a:r>
            <a:r>
              <a:rPr lang="en-US" altLang="zh-CN" sz="2000" b="1">
                <a:solidFill>
                  <a:srgbClr val="C00000"/>
                </a:solidFill>
                <a:latin typeface="Arial" pitchFamily="34" charset="0"/>
                <a:ea typeface="黑体" pitchFamily="2" charset="-122"/>
              </a:rPr>
              <a:t>)</a:t>
            </a:r>
            <a:r>
              <a:rPr lang="zh-CN" altLang="zh-CN" sz="2000" b="1">
                <a:solidFill>
                  <a:srgbClr val="C00000"/>
                </a:solidFill>
                <a:latin typeface="Arial" pitchFamily="34" charset="0"/>
                <a:ea typeface="黑体" pitchFamily="2" charset="-122"/>
              </a:rPr>
              <a:t>前尚未获得学位者</a:t>
            </a:r>
            <a:r>
              <a:rPr lang="en-US" altLang="zh-CN" sz="2000" b="1">
                <a:solidFill>
                  <a:srgbClr val="C00000"/>
                </a:solidFill>
                <a:latin typeface="Arial" pitchFamily="34" charset="0"/>
                <a:ea typeface="黑体" pitchFamily="2" charset="-122"/>
              </a:rPr>
              <a:t>)</a:t>
            </a:r>
            <a:r>
              <a:rPr lang="zh-CN" altLang="zh-CN" sz="2000" b="1">
                <a:solidFill>
                  <a:srgbClr val="000000"/>
                </a:solidFill>
                <a:latin typeface="Arial" pitchFamily="34" charset="0"/>
                <a:ea typeface="黑体" pitchFamily="2" charset="-122"/>
              </a:rPr>
              <a:t>：不得作为申请人申请各类项目</a:t>
            </a:r>
            <a:r>
              <a:rPr lang="zh-CN" altLang="en-US" sz="2000" b="1">
                <a:solidFill>
                  <a:srgbClr val="000000"/>
                </a:solidFill>
                <a:latin typeface="Arial" pitchFamily="34" charset="0"/>
                <a:ea typeface="黑体" pitchFamily="2" charset="-122"/>
              </a:rPr>
              <a:t>。</a:t>
            </a:r>
            <a:r>
              <a:rPr lang="en-US" altLang="zh-CN" sz="2000" b="1">
                <a:solidFill>
                  <a:srgbClr val="000000"/>
                </a:solidFill>
                <a:latin typeface="Arial" pitchFamily="34" charset="0"/>
                <a:ea typeface="黑体" pitchFamily="2" charset="-122"/>
              </a:rPr>
              <a:t/>
            </a:r>
            <a:br>
              <a:rPr lang="en-US" altLang="zh-CN" sz="2000" b="1">
                <a:solidFill>
                  <a:srgbClr val="000000"/>
                </a:solidFill>
                <a:latin typeface="Arial" pitchFamily="34" charset="0"/>
                <a:ea typeface="黑体" pitchFamily="2" charset="-122"/>
              </a:rPr>
            </a:br>
            <a:r>
              <a:rPr lang="en-US" altLang="zh-CN" sz="2000" b="1">
                <a:solidFill>
                  <a:srgbClr val="000000"/>
                </a:solidFill>
                <a:latin typeface="Arial" pitchFamily="34" charset="0"/>
                <a:ea typeface="黑体" pitchFamily="2" charset="-122"/>
              </a:rPr>
              <a:t>       </a:t>
            </a:r>
            <a:r>
              <a:rPr lang="zh-CN" altLang="zh-CN" sz="2000" b="1">
                <a:solidFill>
                  <a:srgbClr val="000000"/>
                </a:solidFill>
                <a:latin typeface="Arial" pitchFamily="34" charset="0"/>
                <a:ea typeface="黑体" pitchFamily="2" charset="-122"/>
              </a:rPr>
              <a:t>但在职人员经过导师同意可以通过受聘单位申请部分类型项目，</a:t>
            </a:r>
            <a:r>
              <a:rPr lang="zh-CN" altLang="zh-CN" sz="2000" b="1">
                <a:solidFill>
                  <a:srgbClr val="C00000"/>
                </a:solidFill>
                <a:latin typeface="Arial" pitchFamily="34" charset="0"/>
                <a:ea typeface="黑体" pitchFamily="2" charset="-122"/>
              </a:rPr>
              <a:t>同时应该单独提供导师同意其申请项目并由导师签字的函件，</a:t>
            </a:r>
            <a:r>
              <a:rPr lang="zh-CN" altLang="en-US" sz="2000" b="1">
                <a:solidFill>
                  <a:srgbClr val="C00000"/>
                </a:solidFill>
                <a:latin typeface="Arial" pitchFamily="34" charset="0"/>
                <a:ea typeface="黑体" pitchFamily="2" charset="-122"/>
              </a:rPr>
              <a:t>（如无高级职称也需要推荐信）</a:t>
            </a:r>
            <a:r>
              <a:rPr lang="zh-CN" altLang="zh-CN" sz="2000" b="1">
                <a:solidFill>
                  <a:srgbClr val="000000"/>
                </a:solidFill>
                <a:latin typeface="Arial" pitchFamily="34" charset="0"/>
                <a:ea typeface="黑体" pitchFamily="2" charset="-122"/>
              </a:rPr>
              <a:t>说明申请项目与其学位论文的关系，承担项目后的工作时间和条件保证等，作为附件随纸质申请书一并报送。可申请项目类型包括：面上，青年，地区，及部分联合基金项目</a:t>
            </a:r>
            <a:r>
              <a:rPr lang="en-US" altLang="zh-CN" sz="2000" b="1">
                <a:solidFill>
                  <a:srgbClr val="000000"/>
                </a:solidFill>
                <a:latin typeface="Arial" pitchFamily="34" charset="0"/>
                <a:ea typeface="黑体" pitchFamily="2" charset="-122"/>
              </a:rPr>
              <a:t>(</a:t>
            </a:r>
            <a:r>
              <a:rPr lang="zh-CN" altLang="zh-CN" sz="2000" b="1">
                <a:solidFill>
                  <a:srgbClr val="000000"/>
                </a:solidFill>
                <a:latin typeface="Arial" pitchFamily="34" charset="0"/>
                <a:ea typeface="黑体" pitchFamily="2" charset="-122"/>
              </a:rPr>
              <a:t>特殊说明的除外</a:t>
            </a:r>
            <a:r>
              <a:rPr lang="en-US" altLang="zh-CN" sz="2000" b="1">
                <a:solidFill>
                  <a:srgbClr val="000000"/>
                </a:solidFill>
                <a:latin typeface="Arial" pitchFamily="34" charset="0"/>
                <a:ea typeface="黑体" pitchFamily="2" charset="-122"/>
              </a:rPr>
              <a:t>)</a:t>
            </a:r>
            <a:r>
              <a:rPr lang="zh-CN" altLang="zh-CN" sz="2000" b="1">
                <a:solidFill>
                  <a:srgbClr val="000000"/>
                </a:solidFill>
                <a:latin typeface="Arial" pitchFamily="34" charset="0"/>
                <a:ea typeface="黑体" pitchFamily="2" charset="-122"/>
              </a:rPr>
              <a:t>。在职攻读硕士学位研究生学位的，不得申请青年科学基金项目。</a:t>
            </a:r>
            <a:r>
              <a:rPr lang="zh-CN" altLang="en-US" sz="2000" b="1">
                <a:solidFill>
                  <a:srgbClr val="000000"/>
                </a:solidFill>
                <a:latin typeface="Arial" pitchFamily="34" charset="0"/>
                <a:ea typeface="黑体" pitchFamily="2" charset="-122"/>
              </a:rPr>
              <a:t>　　</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3613" y="836613"/>
            <a:ext cx="7273925" cy="5724525"/>
          </a:xfrm>
          <a:prstGeom prst="rect">
            <a:avLst/>
          </a:prstGeom>
        </p:spPr>
        <p:txBody>
          <a:bodyPr>
            <a:spAutoFit/>
          </a:bodyPr>
          <a:lstStyle/>
          <a:p>
            <a:pPr fontAlgn="auto">
              <a:lnSpc>
                <a:spcPct val="150000"/>
              </a:lnSpc>
              <a:spcBef>
                <a:spcPts val="0"/>
              </a:spcBef>
              <a:spcAft>
                <a:spcPts val="0"/>
              </a:spcAft>
              <a:buFont typeface="Arial" pitchFamily="34" charset="0"/>
              <a:buNone/>
              <a:defRPr/>
            </a:pPr>
            <a:r>
              <a:rPr lang="zh-CN" altLang="en-US" sz="4000" b="1" dirty="0">
                <a:solidFill>
                  <a:srgbClr val="FF0000"/>
                </a:solidFill>
                <a:latin typeface="黑体" pitchFamily="49" charset="-122"/>
                <a:ea typeface="黑体" pitchFamily="49" charset="-122"/>
              </a:rPr>
              <a:t>小题大做：</a:t>
            </a:r>
            <a:endParaRPr lang="en-US" altLang="zh-CN" sz="4000" b="1" dirty="0">
              <a:solidFill>
                <a:srgbClr val="FF0000"/>
              </a:solidFill>
              <a:latin typeface="黑体" pitchFamily="49" charset="-122"/>
              <a:ea typeface="黑体" pitchFamily="49" charset="-122"/>
            </a:endParaRPr>
          </a:p>
          <a:p>
            <a:pPr marL="571500" indent="-571500" fontAlgn="auto">
              <a:lnSpc>
                <a:spcPct val="150000"/>
              </a:lnSpc>
              <a:spcBef>
                <a:spcPts val="0"/>
              </a:spcBef>
              <a:spcAft>
                <a:spcPts val="0"/>
              </a:spcAft>
              <a:buFont typeface="Wingdings" pitchFamily="2" charset="2"/>
              <a:buChar char="n"/>
              <a:defRPr/>
            </a:pPr>
            <a:r>
              <a:rPr lang="zh-CN" altLang="en-US" sz="2400" b="1" dirty="0">
                <a:latin typeface="黑体" pitchFamily="49" charset="-122"/>
                <a:ea typeface="黑体" pitchFamily="49" charset="-122"/>
              </a:rPr>
              <a:t>切忌</a:t>
            </a:r>
            <a:r>
              <a:rPr lang="zh-CN" altLang="en-US" sz="2400" b="1" dirty="0">
                <a:latin typeface="黑体" pitchFamily="49" charset="-122"/>
                <a:ea typeface="黑体" pitchFamily="49" charset="-122"/>
              </a:rPr>
              <a:t>大而全</a:t>
            </a:r>
            <a:endParaRPr lang="en-US" altLang="zh-CN" sz="2400" b="1" dirty="0">
              <a:latin typeface="黑体" pitchFamily="49" charset="-122"/>
              <a:ea typeface="黑体" pitchFamily="49" charset="-122"/>
            </a:endParaRPr>
          </a:p>
          <a:p>
            <a:pPr marL="571500" indent="-571500" fontAlgn="auto">
              <a:lnSpc>
                <a:spcPct val="150000"/>
              </a:lnSpc>
              <a:spcBef>
                <a:spcPts val="0"/>
              </a:spcBef>
              <a:spcAft>
                <a:spcPts val="0"/>
              </a:spcAft>
              <a:buFont typeface="Wingdings" pitchFamily="2" charset="2"/>
              <a:buChar char="n"/>
              <a:defRPr/>
            </a:pPr>
            <a:r>
              <a:rPr lang="zh-CN" altLang="en-US" sz="2400" b="1" dirty="0">
                <a:latin typeface="黑体" pitchFamily="49" charset="-122"/>
                <a:ea typeface="黑体" pitchFamily="49" charset="-122"/>
              </a:rPr>
              <a:t>内容</a:t>
            </a:r>
            <a:r>
              <a:rPr lang="zh-CN" altLang="en-US" sz="2400" b="1" dirty="0">
                <a:latin typeface="黑体" pitchFamily="49" charset="-122"/>
                <a:ea typeface="黑体" pitchFamily="49" charset="-122"/>
              </a:rPr>
              <a:t>相对集中，</a:t>
            </a:r>
            <a:r>
              <a:rPr lang="zh-CN" altLang="en-US" sz="2400" b="1" dirty="0">
                <a:latin typeface="黑体" pitchFamily="49" charset="-122"/>
                <a:ea typeface="黑体" pitchFamily="49" charset="-122"/>
              </a:rPr>
              <a:t>有限</a:t>
            </a:r>
            <a:r>
              <a:rPr lang="zh-CN" altLang="en-US" sz="2400" b="1" dirty="0">
                <a:latin typeface="黑体" pitchFamily="49" charset="-122"/>
                <a:ea typeface="黑体" pitchFamily="49" charset="-122"/>
              </a:rPr>
              <a:t>经费解决有限问题</a:t>
            </a:r>
            <a:endParaRPr lang="en-US" altLang="zh-CN" sz="2400" b="1" dirty="0">
              <a:latin typeface="黑体" pitchFamily="49" charset="-122"/>
              <a:ea typeface="黑体" pitchFamily="49" charset="-122"/>
            </a:endParaRPr>
          </a:p>
          <a:p>
            <a:pPr marL="571500" indent="-571500" fontAlgn="auto">
              <a:lnSpc>
                <a:spcPct val="150000"/>
              </a:lnSpc>
              <a:spcBef>
                <a:spcPts val="0"/>
              </a:spcBef>
              <a:spcAft>
                <a:spcPts val="0"/>
              </a:spcAft>
              <a:buFont typeface="Wingdings" pitchFamily="2" charset="2"/>
              <a:buChar char="n"/>
              <a:defRPr/>
            </a:pPr>
            <a:r>
              <a:rPr lang="zh-CN" altLang="en-US" sz="2400" b="1" dirty="0">
                <a:latin typeface="黑体" pitchFamily="49" charset="-122"/>
                <a:ea typeface="黑体" pitchFamily="49" charset="-122"/>
              </a:rPr>
              <a:t>重点明确，创新性突出</a:t>
            </a:r>
            <a:endParaRPr lang="en-US" altLang="zh-CN" sz="2400" b="1" dirty="0">
              <a:latin typeface="黑体" pitchFamily="49" charset="-122"/>
              <a:ea typeface="黑体" pitchFamily="49" charset="-122"/>
            </a:endParaRPr>
          </a:p>
          <a:p>
            <a:pPr marL="571500" indent="-571500" fontAlgn="auto">
              <a:lnSpc>
                <a:spcPct val="150000"/>
              </a:lnSpc>
              <a:spcBef>
                <a:spcPts val="0"/>
              </a:spcBef>
              <a:spcAft>
                <a:spcPts val="0"/>
              </a:spcAft>
              <a:buFont typeface="Wingdings" pitchFamily="2" charset="2"/>
              <a:buChar char="n"/>
              <a:defRPr/>
            </a:pPr>
            <a:r>
              <a:rPr lang="zh-CN" altLang="en-US" sz="2400" b="1" dirty="0">
                <a:latin typeface="黑体" pitchFamily="49" charset="-122"/>
                <a:ea typeface="黑体" pitchFamily="49" charset="-122"/>
              </a:rPr>
              <a:t>找准关键科学问题，写</a:t>
            </a:r>
            <a:r>
              <a:rPr lang="zh-CN" altLang="en-US" sz="2400" b="1" dirty="0">
                <a:latin typeface="黑体" pitchFamily="49" charset="-122"/>
                <a:ea typeface="黑体" pitchFamily="49" charset="-122"/>
              </a:rPr>
              <a:t>透彻，</a:t>
            </a:r>
            <a:r>
              <a:rPr lang="zh-CN" altLang="en-US" sz="2400" b="1" dirty="0">
                <a:latin typeface="黑体" pitchFamily="49" charset="-122"/>
                <a:ea typeface="黑体" pitchFamily="49" charset="-122"/>
              </a:rPr>
              <a:t>你有什么创新的方法、途径、思路能解决这个科学问题？解决这个科学问题对学术界和学科发展有什么影响？是否能对社会经济的发展有潜在的应用价值？</a:t>
            </a:r>
          </a:p>
          <a:p>
            <a:pPr marL="571500" indent="-571500" fontAlgn="auto">
              <a:lnSpc>
                <a:spcPct val="150000"/>
              </a:lnSpc>
              <a:spcBef>
                <a:spcPts val="0"/>
              </a:spcBef>
              <a:spcAft>
                <a:spcPts val="0"/>
              </a:spcAft>
              <a:buFont typeface="Wingdings" pitchFamily="2" charset="2"/>
              <a:buChar char="n"/>
              <a:defRPr/>
            </a:pPr>
            <a:endParaRPr lang="en-US" altLang="zh-CN" sz="3600" b="1" dirty="0">
              <a:latin typeface="黑体" pitchFamily="49" charset="-122"/>
              <a:ea typeface="黑体" pitchFamily="49" charset="-122"/>
            </a:endParaRP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2988" y="1201738"/>
            <a:ext cx="7248525" cy="4432300"/>
          </a:xfrm>
          <a:prstGeom prst="rect">
            <a:avLst/>
          </a:prstGeom>
        </p:spPr>
        <p:txBody>
          <a:bodyPr wrap="none">
            <a:spAutoFit/>
          </a:bodyPr>
          <a:lstStyle/>
          <a:p>
            <a:pPr fontAlgn="auto">
              <a:lnSpc>
                <a:spcPct val="150000"/>
              </a:lnSpc>
              <a:spcBef>
                <a:spcPts val="0"/>
              </a:spcBef>
              <a:spcAft>
                <a:spcPts val="0"/>
              </a:spcAft>
              <a:buFont typeface="Arial" pitchFamily="34" charset="0"/>
              <a:buNone/>
              <a:defRPr/>
            </a:pPr>
            <a:r>
              <a:rPr lang="zh-CN" altLang="en-US" sz="4400" b="1" dirty="0">
                <a:solidFill>
                  <a:srgbClr val="FF0000"/>
                </a:solidFill>
                <a:latin typeface="黑体" pitchFamily="49" charset="-122"/>
                <a:ea typeface="黑体" pitchFamily="49" charset="-122"/>
              </a:rPr>
              <a:t>精耕细作</a:t>
            </a:r>
            <a:endParaRPr lang="en-US" altLang="zh-CN" sz="4400" b="1" dirty="0">
              <a:solidFill>
                <a:srgbClr val="FF0000"/>
              </a:solidFill>
              <a:latin typeface="黑体" pitchFamily="49" charset="-122"/>
              <a:ea typeface="黑体" pitchFamily="49" charset="-122"/>
            </a:endParaRPr>
          </a:p>
          <a:p>
            <a:pPr marL="571500" indent="-571500" fontAlgn="auto">
              <a:lnSpc>
                <a:spcPct val="150000"/>
              </a:lnSpc>
              <a:spcBef>
                <a:spcPts val="0"/>
              </a:spcBef>
              <a:spcAft>
                <a:spcPts val="0"/>
              </a:spcAft>
              <a:buFont typeface="Wingdings" pitchFamily="2" charset="2"/>
              <a:buChar char="n"/>
              <a:defRPr/>
            </a:pPr>
            <a:r>
              <a:rPr lang="zh-CN" altLang="en-US" sz="3600" b="1" dirty="0">
                <a:latin typeface="黑体" pitchFamily="49" charset="-122"/>
                <a:ea typeface="黑体" pitchFamily="49" charset="-122"/>
              </a:rPr>
              <a:t>注重不同类型项目的区别和重点</a:t>
            </a:r>
            <a:endParaRPr lang="en-US" altLang="zh-CN" sz="3600" b="1" dirty="0">
              <a:latin typeface="黑体" pitchFamily="49" charset="-122"/>
              <a:ea typeface="黑体" pitchFamily="49" charset="-122"/>
            </a:endParaRPr>
          </a:p>
          <a:p>
            <a:pPr marL="571500" indent="-571500" fontAlgn="auto">
              <a:lnSpc>
                <a:spcPct val="150000"/>
              </a:lnSpc>
              <a:spcBef>
                <a:spcPts val="0"/>
              </a:spcBef>
              <a:spcAft>
                <a:spcPts val="0"/>
              </a:spcAft>
              <a:buFont typeface="Wingdings" pitchFamily="2" charset="2"/>
              <a:buChar char="n"/>
              <a:defRPr/>
            </a:pPr>
            <a:r>
              <a:rPr lang="zh-CN" altLang="en-US" sz="3600" b="1" dirty="0">
                <a:latin typeface="黑体" pitchFamily="49" charset="-122"/>
                <a:ea typeface="黑体" pitchFamily="49" charset="-122"/>
              </a:rPr>
              <a:t>实验设计严谨完整</a:t>
            </a:r>
            <a:endParaRPr lang="en-US" altLang="zh-CN" sz="3600" b="1" dirty="0">
              <a:latin typeface="黑体" pitchFamily="49" charset="-122"/>
              <a:ea typeface="黑体" pitchFamily="49" charset="-122"/>
            </a:endParaRPr>
          </a:p>
          <a:p>
            <a:pPr marL="571500" indent="-571500" fontAlgn="auto">
              <a:lnSpc>
                <a:spcPct val="150000"/>
              </a:lnSpc>
              <a:spcBef>
                <a:spcPts val="0"/>
              </a:spcBef>
              <a:spcAft>
                <a:spcPts val="0"/>
              </a:spcAft>
              <a:buFont typeface="Wingdings" pitchFamily="2" charset="2"/>
              <a:buChar char="n"/>
              <a:defRPr/>
            </a:pPr>
            <a:r>
              <a:rPr lang="zh-CN" altLang="en-US" sz="3600" b="1" dirty="0">
                <a:latin typeface="黑体" pitchFamily="49" charset="-122"/>
                <a:ea typeface="黑体" pitchFamily="49" charset="-122"/>
              </a:rPr>
              <a:t>研究方法充分适宜规范</a:t>
            </a:r>
            <a:endParaRPr lang="en-US" altLang="zh-CN" sz="3600" b="1" dirty="0">
              <a:latin typeface="黑体" pitchFamily="49" charset="-122"/>
              <a:ea typeface="黑体" pitchFamily="49" charset="-122"/>
            </a:endParaRPr>
          </a:p>
          <a:p>
            <a:pPr marL="571500" indent="-571500" fontAlgn="auto">
              <a:lnSpc>
                <a:spcPct val="150000"/>
              </a:lnSpc>
              <a:spcBef>
                <a:spcPts val="0"/>
              </a:spcBef>
              <a:spcAft>
                <a:spcPts val="0"/>
              </a:spcAft>
              <a:buFont typeface="Wingdings" pitchFamily="2" charset="2"/>
              <a:buChar char="n"/>
              <a:defRPr/>
            </a:pPr>
            <a:r>
              <a:rPr lang="zh-CN" altLang="en-US" sz="3600" b="1" dirty="0">
                <a:latin typeface="黑体" pitchFamily="49" charset="-122"/>
                <a:ea typeface="黑体" pitchFamily="49" charset="-122"/>
              </a:rPr>
              <a:t>与其结果与研究目标紧密相关</a:t>
            </a:r>
            <a:endParaRPr lang="en-US" altLang="zh-CN" sz="3600" b="1" dirty="0">
              <a:latin typeface="黑体" pitchFamily="49" charset="-122"/>
              <a:ea typeface="黑体" pitchFamily="49" charset="-122"/>
            </a:endParaRP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4213" y="914400"/>
            <a:ext cx="7920037" cy="5221288"/>
          </a:xfrm>
          <a:prstGeom prst="rect">
            <a:avLst/>
          </a:prstGeom>
        </p:spPr>
        <p:txBody>
          <a:bodyPr>
            <a:spAutoFit/>
          </a:bodyPr>
          <a:lstStyle/>
          <a:p>
            <a:pPr>
              <a:lnSpc>
                <a:spcPct val="150000"/>
              </a:lnSpc>
              <a:buFont typeface="Arial" pitchFamily="34" charset="0"/>
              <a:buNone/>
            </a:pPr>
            <a:r>
              <a:rPr lang="zh-CN" altLang="en-US" sz="3600" b="1">
                <a:solidFill>
                  <a:srgbClr val="FF0000"/>
                </a:solidFill>
                <a:latin typeface="黑体" pitchFamily="2" charset="-122"/>
                <a:ea typeface="黑体" pitchFamily="2" charset="-122"/>
              </a:rPr>
              <a:t>注重细节</a:t>
            </a:r>
            <a:endParaRPr lang="en-US" altLang="zh-CN" sz="3600" b="1">
              <a:solidFill>
                <a:srgbClr val="FF0000"/>
              </a:solidFill>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预算详细具体，测算有依据</a:t>
            </a:r>
            <a:endParaRPr lang="en-US" altLang="zh-CN" sz="28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申请书格式</a:t>
            </a:r>
            <a:r>
              <a:rPr lang="zh-CN" altLang="en-US" sz="2000" b="1">
                <a:latin typeface="黑体" pitchFamily="2" charset="-122"/>
                <a:ea typeface="黑体" pitchFamily="2" charset="-122"/>
              </a:rPr>
              <a:t>（调整字体，大小，颜色等突出重点内容）</a:t>
            </a:r>
            <a:endParaRPr lang="en-US" altLang="zh-CN" sz="20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快餐文化</a:t>
            </a:r>
            <a:r>
              <a:rPr lang="zh-CN" altLang="en-US" sz="2000" b="1">
                <a:latin typeface="黑体" pitchFamily="2" charset="-122"/>
                <a:ea typeface="黑体" pitchFamily="2" charset="-122"/>
              </a:rPr>
              <a:t>（选题新颖，注重摘要，条理清晰</a:t>
            </a:r>
            <a:r>
              <a:rPr lang="en-US" altLang="zh-CN" sz="2000" b="1">
                <a:latin typeface="黑体" pitchFamily="2" charset="-122"/>
                <a:ea typeface="黑体" pitchFamily="2" charset="-122"/>
              </a:rPr>
              <a:t>,</a:t>
            </a:r>
            <a:r>
              <a:rPr lang="zh-CN" altLang="en-US" sz="2000" b="1">
                <a:solidFill>
                  <a:srgbClr val="262673"/>
                </a:solidFill>
                <a:latin typeface="黑体" pitchFamily="2" charset="-122"/>
                <a:ea typeface="黑体" pitchFamily="2" charset="-122"/>
              </a:rPr>
              <a:t>图文并茂，</a:t>
            </a:r>
            <a:r>
              <a:rPr lang="zh-CN" altLang="en-US" sz="2000" b="1">
                <a:latin typeface="黑体" pitchFamily="2" charset="-122"/>
                <a:ea typeface="黑体" pitchFamily="2" charset="-122"/>
              </a:rPr>
              <a:t>有吸引力，技术路线等不容易描写的可以用图表展示）</a:t>
            </a:r>
            <a:endParaRPr lang="en-US" altLang="zh-CN" sz="20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项目参加人简历</a:t>
            </a:r>
            <a:r>
              <a:rPr lang="zh-CN" altLang="en-US" sz="2000" b="1">
                <a:latin typeface="黑体" pitchFamily="2" charset="-122"/>
                <a:ea typeface="黑体" pitchFamily="2" charset="-122"/>
              </a:rPr>
              <a:t>（分工合作，为课题服务）</a:t>
            </a:r>
            <a:endParaRPr lang="en-US" altLang="zh-CN" sz="20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请写作功底好的人员进行润色</a:t>
            </a:r>
            <a:endParaRPr lang="en-US" altLang="zh-CN" sz="2800" b="1">
              <a:latin typeface="黑体" pitchFamily="2" charset="-122"/>
              <a:ea typeface="黑体" pitchFamily="2" charset="-122"/>
            </a:endParaRPr>
          </a:p>
          <a:p>
            <a:pPr>
              <a:lnSpc>
                <a:spcPct val="150000"/>
              </a:lnSpc>
              <a:buFont typeface="Arial" pitchFamily="34" charset="0"/>
              <a:buNone/>
            </a:pPr>
            <a:r>
              <a:rPr lang="en-US" altLang="zh-CN" sz="2800" b="1">
                <a:latin typeface="黑体" pitchFamily="2" charset="-122"/>
                <a:ea typeface="黑体" pitchFamily="2" charset="-122"/>
              </a:rPr>
              <a:t>……</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188" y="1125538"/>
            <a:ext cx="8064500" cy="4616450"/>
          </a:xfrm>
          <a:prstGeom prst="rect">
            <a:avLst/>
          </a:prstGeom>
        </p:spPr>
        <p:txBody>
          <a:bodyPr>
            <a:spAutoFit/>
          </a:bodyPr>
          <a:lstStyle/>
          <a:p>
            <a:pPr fontAlgn="auto">
              <a:lnSpc>
                <a:spcPct val="150000"/>
              </a:lnSpc>
              <a:spcBef>
                <a:spcPts val="0"/>
              </a:spcBef>
              <a:spcAft>
                <a:spcPts val="0"/>
              </a:spcAft>
              <a:buFont typeface="Arial" pitchFamily="34" charset="0"/>
              <a:buNone/>
              <a:defRPr/>
            </a:pPr>
            <a:r>
              <a:rPr lang="zh-CN" altLang="en-US" sz="3600" b="1" dirty="0">
                <a:solidFill>
                  <a:srgbClr val="FF0000"/>
                </a:solidFill>
                <a:latin typeface="黑体" pitchFamily="49" charset="-122"/>
                <a:ea typeface="黑体" pitchFamily="49" charset="-122"/>
              </a:rPr>
              <a:t>客观评价</a:t>
            </a:r>
            <a:endParaRPr lang="en-US" altLang="zh-CN" sz="3600" b="1" dirty="0">
              <a:solidFill>
                <a:srgbClr val="FF0000"/>
              </a:solidFill>
              <a:latin typeface="黑体" pitchFamily="49" charset="-122"/>
              <a:ea typeface="黑体" pitchFamily="49" charset="-122"/>
            </a:endParaRPr>
          </a:p>
          <a:p>
            <a:pPr marL="457200" indent="-457200" fontAlgn="auto">
              <a:lnSpc>
                <a:spcPct val="150000"/>
              </a:lnSpc>
              <a:spcBef>
                <a:spcPts val="0"/>
              </a:spcBef>
              <a:spcAft>
                <a:spcPts val="0"/>
              </a:spcAft>
              <a:buFont typeface="Wingdings" pitchFamily="2" charset="2"/>
              <a:buChar char="n"/>
              <a:defRPr/>
            </a:pPr>
            <a:r>
              <a:rPr lang="zh-CN" altLang="en-US" sz="3200" b="1" dirty="0">
                <a:latin typeface="黑体" pitchFamily="49" charset="-122"/>
                <a:ea typeface="黑体" pitchFamily="49" charset="-122"/>
              </a:rPr>
              <a:t>评价他人：有理有据，措辞适当</a:t>
            </a:r>
            <a:endParaRPr lang="en-US" altLang="zh-CN" sz="3200" b="1" dirty="0">
              <a:latin typeface="黑体" pitchFamily="49" charset="-122"/>
              <a:ea typeface="黑体" pitchFamily="49" charset="-122"/>
            </a:endParaRPr>
          </a:p>
          <a:p>
            <a:pPr marL="457200" indent="-457200" fontAlgn="auto">
              <a:lnSpc>
                <a:spcPct val="150000"/>
              </a:lnSpc>
              <a:spcBef>
                <a:spcPts val="0"/>
              </a:spcBef>
              <a:spcAft>
                <a:spcPts val="0"/>
              </a:spcAft>
              <a:buFont typeface="Wingdings" pitchFamily="2" charset="2"/>
              <a:buChar char="n"/>
              <a:defRPr/>
            </a:pPr>
            <a:r>
              <a:rPr lang="zh-CN" altLang="en-US" sz="3200" b="1" dirty="0">
                <a:latin typeface="黑体" pitchFamily="49" charset="-122"/>
                <a:ea typeface="黑体" pitchFamily="49" charset="-122"/>
              </a:rPr>
              <a:t>自我评价：实事求是，中性，客观</a:t>
            </a:r>
            <a:endParaRPr lang="en-US" altLang="zh-CN" sz="3200" b="1" dirty="0">
              <a:latin typeface="黑体" pitchFamily="49" charset="-122"/>
              <a:ea typeface="黑体" pitchFamily="49" charset="-122"/>
            </a:endParaRPr>
          </a:p>
          <a:p>
            <a:pPr fontAlgn="auto">
              <a:lnSpc>
                <a:spcPct val="150000"/>
              </a:lnSpc>
              <a:spcBef>
                <a:spcPts val="0"/>
              </a:spcBef>
              <a:spcAft>
                <a:spcPts val="0"/>
              </a:spcAft>
              <a:buFont typeface="Arial" pitchFamily="34" charset="0"/>
              <a:buNone/>
              <a:defRPr/>
            </a:pPr>
            <a:r>
              <a:rPr lang="zh-CN" altLang="en-US" sz="3200" b="1" dirty="0">
                <a:latin typeface="黑体" pitchFamily="49" charset="-122"/>
                <a:ea typeface="黑体" pitchFamily="49" charset="-122"/>
              </a:rPr>
              <a:t>    适当采用第三方评价（论文引用，编辑评审等）</a:t>
            </a:r>
            <a:endParaRPr lang="en-US" altLang="zh-CN" sz="3200" b="1" dirty="0">
              <a:latin typeface="黑体" pitchFamily="49" charset="-122"/>
              <a:ea typeface="黑体" pitchFamily="49" charset="-122"/>
            </a:endParaRPr>
          </a:p>
          <a:p>
            <a:pPr fontAlgn="auto">
              <a:lnSpc>
                <a:spcPct val="150000"/>
              </a:lnSpc>
              <a:spcBef>
                <a:spcPts val="0"/>
              </a:spcBef>
              <a:spcAft>
                <a:spcPts val="0"/>
              </a:spcAft>
              <a:buFont typeface="Arial" pitchFamily="34" charset="0"/>
              <a:buNone/>
              <a:defRPr/>
            </a:pPr>
            <a:r>
              <a:rPr lang="zh-CN" altLang="en-US" sz="3200" b="1" dirty="0">
                <a:latin typeface="黑体" pitchFamily="49" charset="-122"/>
                <a:ea typeface="黑体" pitchFamily="49" charset="-122"/>
              </a:rPr>
              <a:t>    用事实说话，获奖，论文等</a:t>
            </a:r>
            <a:endParaRPr lang="en-US" altLang="zh-CN" sz="3200" b="1" dirty="0">
              <a:latin typeface="黑体" pitchFamily="49" charset="-122"/>
              <a:ea typeface="黑体" pitchFamily="49" charset="-122"/>
            </a:endParaRP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188" y="765175"/>
            <a:ext cx="7993062" cy="5405438"/>
          </a:xfrm>
          <a:prstGeom prst="rect">
            <a:avLst/>
          </a:prstGeom>
        </p:spPr>
        <p:txBody>
          <a:bodyPr>
            <a:spAutoFit/>
          </a:bodyPr>
          <a:lstStyle/>
          <a:p>
            <a:pPr>
              <a:lnSpc>
                <a:spcPct val="150000"/>
              </a:lnSpc>
              <a:buFont typeface="Arial" pitchFamily="34" charset="0"/>
              <a:buNone/>
            </a:pPr>
            <a:r>
              <a:rPr lang="zh-CN" altLang="en-US" sz="3600" b="1">
                <a:solidFill>
                  <a:srgbClr val="FF0000"/>
                </a:solidFill>
                <a:latin typeface="黑体" pitchFamily="2" charset="-122"/>
                <a:ea typeface="黑体" pitchFamily="2" charset="-122"/>
              </a:rPr>
              <a:t>从评审者角度出发</a:t>
            </a:r>
            <a:endParaRPr lang="en-US" altLang="zh-CN" sz="3600" b="1">
              <a:solidFill>
                <a:srgbClr val="FF0000"/>
              </a:solidFill>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小同行评审，必须定义清晰，概念正确。</a:t>
            </a:r>
            <a:endParaRPr lang="en-US" altLang="zh-CN" sz="28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主题突出，层次分明，表述准确，衔接自然，各部分呼应，读起来酣畅淋漓。</a:t>
            </a:r>
            <a:endParaRPr lang="en-US" altLang="zh-CN" sz="28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语言易懂，平实，明确，容易被接受</a:t>
            </a:r>
            <a:endParaRPr lang="en-US" altLang="zh-CN" sz="28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提供参考文献资料出处</a:t>
            </a:r>
            <a:endParaRPr lang="en-US" altLang="zh-CN" sz="28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预算合理</a:t>
            </a:r>
            <a:endParaRPr lang="en-US" altLang="zh-CN" sz="2800" b="1">
              <a:latin typeface="黑体" pitchFamily="2" charset="-122"/>
              <a:ea typeface="黑体" pitchFamily="2" charset="-122"/>
            </a:endParaRPr>
          </a:p>
          <a:p>
            <a:pPr>
              <a:lnSpc>
                <a:spcPct val="150000"/>
              </a:lnSpc>
              <a:buFont typeface="Wingdings" pitchFamily="2" charset="2"/>
              <a:buChar char="n"/>
            </a:pPr>
            <a:r>
              <a:rPr lang="zh-CN" altLang="en-US" sz="2800" b="1">
                <a:latin typeface="黑体" pitchFamily="2" charset="-122"/>
                <a:ea typeface="黑体" pitchFamily="2" charset="-122"/>
              </a:rPr>
              <a:t> 不留疑问</a:t>
            </a:r>
            <a:endParaRPr lang="en-US" altLang="zh-CN" sz="3600" b="1">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内容占位符 2"/>
          <p:cNvSpPr txBox="1">
            <a:spLocks/>
          </p:cNvSpPr>
          <p:nvPr/>
        </p:nvSpPr>
        <p:spPr bwMode="auto">
          <a:xfrm>
            <a:off x="454025" y="1125538"/>
            <a:ext cx="8229600" cy="5040312"/>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3600" b="1">
                <a:solidFill>
                  <a:srgbClr val="FF0000"/>
                </a:solidFill>
                <a:latin typeface="黑体" pitchFamily="2" charset="-122"/>
                <a:ea typeface="黑体" pitchFamily="2" charset="-122"/>
              </a:rPr>
              <a:t>有方法</a:t>
            </a:r>
            <a:endParaRPr lang="en-US" altLang="zh-CN" sz="3600" b="1">
              <a:solidFill>
                <a:srgbClr val="FF0000"/>
              </a:solidFill>
              <a:latin typeface="黑体" pitchFamily="2" charset="-122"/>
              <a:ea typeface="黑体" pitchFamily="2" charset="-122"/>
            </a:endParaRPr>
          </a:p>
          <a:p>
            <a:pPr eaLnBrk="0" hangingPunct="0">
              <a:spcBef>
                <a:spcPct val="20000"/>
              </a:spcBef>
            </a:pPr>
            <a:r>
              <a:rPr lang="zh-CN" altLang="en-US" sz="2800" b="1">
                <a:latin typeface="黑体" pitchFamily="2" charset="-122"/>
                <a:ea typeface="黑体" pitchFamily="2" charset="-122"/>
              </a:rPr>
              <a:t>基金撰写有套路，前人总结，报告，感想均可借鉴，避免走弯路。</a:t>
            </a:r>
            <a:endParaRPr lang="en-US" altLang="zh-CN" sz="2800" b="1">
              <a:latin typeface="黑体" pitchFamily="2" charset="-122"/>
              <a:ea typeface="黑体" pitchFamily="2" charset="-122"/>
            </a:endParaRPr>
          </a:p>
          <a:p>
            <a:pPr eaLnBrk="0" hangingPunct="0">
              <a:spcBef>
                <a:spcPct val="20000"/>
              </a:spcBef>
              <a:buFont typeface="Arial" pitchFamily="34" charset="0"/>
              <a:buNone/>
            </a:pPr>
            <a:r>
              <a:rPr lang="zh-CN" altLang="en-US" sz="3600" b="1">
                <a:solidFill>
                  <a:srgbClr val="FF0000"/>
                </a:solidFill>
                <a:latin typeface="黑体" pitchFamily="2" charset="-122"/>
                <a:ea typeface="黑体" pitchFamily="2" charset="-122"/>
              </a:rPr>
              <a:t>无捷径</a:t>
            </a:r>
            <a:endParaRPr lang="en-US" altLang="zh-CN" sz="3600" b="1">
              <a:solidFill>
                <a:srgbClr val="FF0000"/>
              </a:solidFill>
              <a:latin typeface="黑体" pitchFamily="2" charset="-122"/>
              <a:ea typeface="黑体" pitchFamily="2" charset="-122"/>
            </a:endParaRPr>
          </a:p>
          <a:p>
            <a:pPr eaLnBrk="0" hangingPunct="0">
              <a:spcBef>
                <a:spcPct val="20000"/>
              </a:spcBef>
              <a:buFont typeface="Arial" pitchFamily="34" charset="0"/>
              <a:buNone/>
            </a:pPr>
            <a:r>
              <a:rPr lang="zh-CN" altLang="en-US" sz="2800" b="1">
                <a:latin typeface="黑体" pitchFamily="2" charset="-122"/>
                <a:ea typeface="黑体" pitchFamily="2" charset="-122"/>
              </a:rPr>
              <a:t>创新思想，创新方法</a:t>
            </a:r>
            <a:endParaRPr lang="en-US" altLang="zh-CN" sz="2800" b="1">
              <a:latin typeface="黑体" pitchFamily="2" charset="-122"/>
              <a:ea typeface="黑体" pitchFamily="2" charset="-122"/>
            </a:endParaRPr>
          </a:p>
          <a:p>
            <a:pPr eaLnBrk="0" hangingPunct="0">
              <a:spcBef>
                <a:spcPct val="20000"/>
              </a:spcBef>
              <a:buFont typeface="Arial" pitchFamily="34" charset="0"/>
              <a:buNone/>
            </a:pPr>
            <a:r>
              <a:rPr lang="zh-CN" altLang="en-US" sz="2800" b="1">
                <a:latin typeface="黑体" pitchFamily="2" charset="-122"/>
                <a:ea typeface="黑体" pitchFamily="2" charset="-122"/>
              </a:rPr>
              <a:t>精心准备，潜心思考，认真撰写。</a:t>
            </a:r>
            <a:endParaRPr lang="en-US" altLang="zh-CN" sz="2800" b="1">
              <a:latin typeface="黑体" pitchFamily="2" charset="-122"/>
              <a:ea typeface="黑体" pitchFamily="2" charset="-122"/>
            </a:endParaRPr>
          </a:p>
          <a:p>
            <a:pPr eaLnBrk="0" hangingPunct="0">
              <a:spcBef>
                <a:spcPct val="20000"/>
              </a:spcBef>
              <a:buFont typeface="Arial" pitchFamily="34" charset="0"/>
              <a:buNone/>
            </a:pPr>
            <a:r>
              <a:rPr lang="zh-CN" altLang="en-US" sz="2800" b="1">
                <a:latin typeface="黑体" pitchFamily="2" charset="-122"/>
                <a:ea typeface="黑体" pitchFamily="2" charset="-122"/>
              </a:rPr>
              <a:t>课题组研讨，碰撞火花，吸纳不同意见。</a:t>
            </a:r>
            <a:endParaRPr lang="en-US" altLang="zh-CN" sz="2800" b="1">
              <a:latin typeface="黑体" pitchFamily="2" charset="-122"/>
              <a:ea typeface="黑体" pitchFamily="2" charset="-122"/>
            </a:endParaRPr>
          </a:p>
          <a:p>
            <a:pPr eaLnBrk="0" hangingPunct="0">
              <a:spcBef>
                <a:spcPct val="20000"/>
              </a:spcBef>
              <a:buFont typeface="Arial" pitchFamily="34" charset="0"/>
              <a:buNone/>
            </a:pPr>
            <a:r>
              <a:rPr lang="zh-CN" altLang="en-US" sz="2800" b="1">
                <a:latin typeface="黑体" pitchFamily="2" charset="-122"/>
                <a:ea typeface="黑体" pitchFamily="2" charset="-122"/>
              </a:rPr>
              <a:t>勇于交流，晒不足，互相提意见，共同努力。</a:t>
            </a:r>
            <a:endParaRPr lang="en-US" altLang="zh-CN" sz="2800" b="1">
              <a:latin typeface="黑体" pitchFamily="2" charset="-122"/>
              <a:ea typeface="黑体" pitchFamily="2" charset="-122"/>
            </a:endParaRPr>
          </a:p>
          <a:p>
            <a:pPr eaLnBrk="0" hangingPunct="0">
              <a:spcBef>
                <a:spcPct val="20000"/>
              </a:spcBef>
              <a:buFont typeface="Arial" pitchFamily="34" charset="0"/>
              <a:buNone/>
            </a:pPr>
            <a:r>
              <a:rPr lang="zh-CN" altLang="en-US" sz="2800" b="1">
                <a:latin typeface="黑体" pitchFamily="2" charset="-122"/>
                <a:ea typeface="黑体" pitchFamily="2" charset="-122"/>
              </a:rPr>
              <a:t>多次修改，不断提升质量。</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Box 5"/>
          <p:cNvSpPr>
            <a:spLocks noChangeArrowheads="1"/>
          </p:cNvSpPr>
          <p:nvPr/>
        </p:nvSpPr>
        <p:spPr bwMode="auto">
          <a:xfrm>
            <a:off x="179388" y="2133600"/>
            <a:ext cx="8713787" cy="1739900"/>
          </a:xfrm>
          <a:prstGeom prst="rect">
            <a:avLst/>
          </a:prstGeom>
          <a:noFill/>
          <a:ln w="9525">
            <a:noFill/>
            <a:miter lim="800000"/>
            <a:headEnd/>
            <a:tailEnd/>
          </a:ln>
        </p:spPr>
        <p:txBody>
          <a:bodyPr>
            <a:spAutoFit/>
          </a:bodyPr>
          <a:lstStyle/>
          <a:p>
            <a:pPr algn="ctr"/>
            <a:r>
              <a:rPr lang="zh-CN" altLang="en-US" sz="3600" b="1">
                <a:solidFill>
                  <a:srgbClr val="000000"/>
                </a:solidFill>
                <a:latin typeface="黑体" pitchFamily="2" charset="-122"/>
                <a:ea typeface="黑体" pitchFamily="2" charset="-122"/>
                <a:sym typeface="黑体" pitchFamily="2" charset="-122"/>
              </a:rPr>
              <a:t>第五部分</a:t>
            </a:r>
          </a:p>
          <a:p>
            <a:pPr algn="ctr"/>
            <a:endParaRPr lang="en-US" altLang="zh-CN" sz="3600" b="1">
              <a:solidFill>
                <a:srgbClr val="000000"/>
              </a:solidFill>
              <a:latin typeface="黑体" pitchFamily="2" charset="-122"/>
              <a:ea typeface="黑体" pitchFamily="2" charset="-122"/>
              <a:sym typeface="黑体" pitchFamily="2" charset="-122"/>
            </a:endParaRPr>
          </a:p>
          <a:p>
            <a:pPr algn="ctr"/>
            <a:r>
              <a:rPr lang="en-US" altLang="zh-CN" sz="3600" b="1">
                <a:latin typeface="黑体" pitchFamily="2" charset="-122"/>
                <a:ea typeface="黑体" pitchFamily="2" charset="-122"/>
              </a:rPr>
              <a:t>申请</a:t>
            </a:r>
            <a:r>
              <a:rPr lang="zh-CN" altLang="en-US" sz="3600" b="1">
                <a:latin typeface="黑体" pitchFamily="2" charset="-122"/>
                <a:ea typeface="黑体" pitchFamily="2" charset="-122"/>
              </a:rPr>
              <a:t>流程</a:t>
            </a:r>
            <a:endParaRPr lang="zh-CN" altLang="en-US" sz="3600" b="1">
              <a:solidFill>
                <a:srgbClr val="000000"/>
              </a:solidFill>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spLocks noChangeArrowheads="1"/>
          </p:cNvSpPr>
          <p:nvPr/>
        </p:nvSpPr>
        <p:spPr bwMode="auto">
          <a:xfrm>
            <a:off x="250825" y="836613"/>
            <a:ext cx="8713788" cy="646112"/>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altLang="zh-CN" sz="3600" b="1" dirty="0">
                <a:solidFill>
                  <a:srgbClr val="000000"/>
                </a:solidFill>
                <a:latin typeface="黑体" pitchFamily="49" charset="-122"/>
                <a:ea typeface="黑体" pitchFamily="49" charset="-122"/>
              </a:rPr>
              <a:t>2015</a:t>
            </a:r>
            <a:r>
              <a:rPr lang="zh-CN" altLang="en-US" sz="3600" b="1" dirty="0">
                <a:solidFill>
                  <a:srgbClr val="000000"/>
                </a:solidFill>
                <a:latin typeface="黑体" pitchFamily="49" charset="-122"/>
                <a:ea typeface="黑体" pitchFamily="49" charset="-122"/>
              </a:rPr>
              <a:t>年全部项目在线申请</a:t>
            </a:r>
            <a:endParaRPr lang="zh-CN" altLang="en-US" sz="3600" b="1" dirty="0">
              <a:solidFill>
                <a:srgbClr val="000000"/>
              </a:solidFill>
              <a:latin typeface="黑体" pitchFamily="49" charset="-122"/>
              <a:ea typeface="黑体" pitchFamily="49" charset="-122"/>
            </a:endParaRPr>
          </a:p>
        </p:txBody>
      </p:sp>
      <p:pic>
        <p:nvPicPr>
          <p:cNvPr id="105474" name="Picture 2"/>
          <p:cNvPicPr>
            <a:picLocks noChangeAspect="1" noChangeArrowheads="1"/>
          </p:cNvPicPr>
          <p:nvPr/>
        </p:nvPicPr>
        <p:blipFill>
          <a:blip r:embed="rId3" cstate="print"/>
          <a:srcRect/>
          <a:stretch>
            <a:fillRect/>
          </a:stretch>
        </p:blipFill>
        <p:spPr bwMode="auto">
          <a:xfrm>
            <a:off x="971550" y="2032000"/>
            <a:ext cx="7129463" cy="4622800"/>
          </a:xfrm>
          <a:prstGeom prst="rect">
            <a:avLst/>
          </a:prstGeom>
          <a:noFill/>
          <a:ln w="9525">
            <a:noFill/>
            <a:miter lim="800000"/>
            <a:headEnd/>
            <a:tailEnd/>
          </a:ln>
        </p:spPr>
      </p:pic>
      <p:sp>
        <p:nvSpPr>
          <p:cNvPr id="105475" name="TextBox 5"/>
          <p:cNvSpPr>
            <a:spLocks noChangeArrowheads="1"/>
          </p:cNvSpPr>
          <p:nvPr/>
        </p:nvSpPr>
        <p:spPr bwMode="auto">
          <a:xfrm>
            <a:off x="-107950" y="1362075"/>
            <a:ext cx="8713788" cy="646113"/>
          </a:xfrm>
          <a:prstGeom prst="rect">
            <a:avLst/>
          </a:prstGeom>
          <a:noFill/>
          <a:ln w="9525">
            <a:noFill/>
            <a:miter lim="800000"/>
            <a:headEnd/>
            <a:tailEnd/>
          </a:ln>
        </p:spPr>
        <p:txBody>
          <a:bodyPr>
            <a:spAutoFit/>
          </a:bodyPr>
          <a:lstStyle/>
          <a:p>
            <a:pPr algn="ctr"/>
            <a:r>
              <a:rPr lang="zh-CN" altLang="en-US" sz="3600" b="1">
                <a:solidFill>
                  <a:srgbClr val="000000"/>
                </a:solidFill>
                <a:latin typeface="黑体" pitchFamily="2" charset="-122"/>
                <a:ea typeface="黑体" pitchFamily="2" charset="-122"/>
              </a:rPr>
              <a:t>网址：</a:t>
            </a:r>
            <a:r>
              <a:rPr lang="en-US" altLang="zh-CN" sz="3600" b="1">
                <a:solidFill>
                  <a:srgbClr val="000000"/>
                </a:solidFill>
                <a:latin typeface="黑体" pitchFamily="2" charset="-122"/>
                <a:ea typeface="黑体" pitchFamily="2" charset="-122"/>
              </a:rPr>
              <a:t>https://isis.nsfc.gov.cn</a:t>
            </a:r>
            <a:endParaRPr lang="zh-CN" altLang="en-US" sz="3600" b="1">
              <a:solidFill>
                <a:srgbClr val="000000"/>
              </a:solidFill>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black">
          <a:xfrm>
            <a:off x="323850" y="904875"/>
            <a:ext cx="2808288" cy="652463"/>
          </a:xfrm>
          <a:prstGeom prst="rect">
            <a:avLst/>
          </a:prstGeom>
          <a:solidFill>
            <a:srgbClr val="FFC000"/>
          </a:solidFill>
          <a:ln>
            <a:headEnd/>
            <a:tailEnd/>
          </a:ln>
        </p:spPr>
        <p:style>
          <a:lnRef idx="3">
            <a:schemeClr val="lt1"/>
          </a:lnRef>
          <a:fillRef idx="1">
            <a:schemeClr val="accent1"/>
          </a:fillRef>
          <a:effectRef idx="1">
            <a:schemeClr val="accent1"/>
          </a:effectRef>
          <a:fontRef idx="minor">
            <a:schemeClr val="lt1"/>
          </a:fontRef>
        </p:style>
        <p:txBody>
          <a:bodyPr anchor="ct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eaLnBrk="1" fontAlgn="base" hangingPunct="1">
              <a:spcBef>
                <a:spcPct val="0"/>
              </a:spcBef>
              <a:spcAft>
                <a:spcPct val="0"/>
              </a:spcAft>
              <a:defRPr sz="3200" b="1">
                <a:solidFill>
                  <a:schemeClr val="tx1"/>
                </a:solidFill>
                <a:latin typeface="Verdana" pitchFamily="34" charset="0"/>
              </a:defRPr>
            </a:lvl6pPr>
            <a:lvl7pPr marL="914400" algn="ctr" rtl="0" eaLnBrk="1" fontAlgn="base" hangingPunct="1">
              <a:spcBef>
                <a:spcPct val="0"/>
              </a:spcBef>
              <a:spcAft>
                <a:spcPct val="0"/>
              </a:spcAft>
              <a:defRPr sz="3200" b="1">
                <a:solidFill>
                  <a:schemeClr val="tx1"/>
                </a:solidFill>
                <a:latin typeface="Verdana" pitchFamily="34" charset="0"/>
              </a:defRPr>
            </a:lvl7pPr>
            <a:lvl8pPr marL="1371600" algn="ctr" rtl="0" eaLnBrk="1" fontAlgn="base" hangingPunct="1">
              <a:spcBef>
                <a:spcPct val="0"/>
              </a:spcBef>
              <a:spcAft>
                <a:spcPct val="0"/>
              </a:spcAft>
              <a:defRPr sz="3200" b="1">
                <a:solidFill>
                  <a:schemeClr val="tx1"/>
                </a:solidFill>
                <a:latin typeface="Verdana" pitchFamily="34" charset="0"/>
              </a:defRPr>
            </a:lvl8pPr>
            <a:lvl9pPr marL="1828800" algn="ctr" rtl="0" eaLnBrk="1" fontAlgn="base" hangingPunct="1">
              <a:spcBef>
                <a:spcPct val="0"/>
              </a:spcBef>
              <a:spcAft>
                <a:spcPct val="0"/>
              </a:spcAft>
              <a:defRPr sz="3200" b="1">
                <a:solidFill>
                  <a:schemeClr val="tx1"/>
                </a:solidFill>
                <a:latin typeface="Verdana" pitchFamily="34" charset="0"/>
              </a:defRPr>
            </a:lvl9pPr>
          </a:lstStyle>
          <a:p>
            <a:pPr>
              <a:defRPr/>
            </a:pPr>
            <a:r>
              <a:rPr lang="zh-CN" altLang="en-US" sz="4000" dirty="0" smtClean="0">
                <a:latin typeface="黑体" pitchFamily="49" charset="-122"/>
                <a:ea typeface="黑体" pitchFamily="49" charset="-122"/>
              </a:rPr>
              <a:t>账号获取</a:t>
            </a:r>
          </a:p>
        </p:txBody>
      </p:sp>
      <p:sp>
        <p:nvSpPr>
          <p:cNvPr id="3" name="矩形 2"/>
          <p:cNvSpPr/>
          <p:nvPr/>
        </p:nvSpPr>
        <p:spPr>
          <a:xfrm>
            <a:off x="755650" y="1747838"/>
            <a:ext cx="7561263" cy="405765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nSpc>
                <a:spcPct val="150000"/>
              </a:lnSpc>
            </a:pPr>
            <a:r>
              <a:rPr lang="zh-CN" altLang="en-US" sz="2400">
                <a:solidFill>
                  <a:srgbClr val="FF0000"/>
                </a:solidFill>
                <a:latin typeface="Arial" pitchFamily="34" charset="0"/>
                <a:ea typeface="黑体" pitchFamily="2" charset="-122"/>
              </a:rPr>
              <a:t>已主持过国家自然科学基金，已在线申报过国家自然科学基金：</a:t>
            </a:r>
            <a:r>
              <a:rPr lang="zh-CN" altLang="en-US" sz="2400" b="1">
                <a:solidFill>
                  <a:srgbClr val="FF0000"/>
                </a:solidFill>
                <a:latin typeface="Arial" pitchFamily="34" charset="0"/>
                <a:ea typeface="黑体" pitchFamily="2" charset="-122"/>
              </a:rPr>
              <a:t>使用原有账号</a:t>
            </a:r>
            <a:endParaRPr lang="en-US" altLang="zh-CN" sz="2400" b="1">
              <a:solidFill>
                <a:srgbClr val="FF0000"/>
              </a:solidFill>
              <a:latin typeface="Arial" pitchFamily="34" charset="0"/>
              <a:ea typeface="黑体" pitchFamily="2" charset="-122"/>
            </a:endParaRPr>
          </a:p>
          <a:p>
            <a:pPr>
              <a:lnSpc>
                <a:spcPct val="150000"/>
              </a:lnSpc>
            </a:pPr>
            <a:endParaRPr lang="zh-CN" altLang="en-US" sz="2400">
              <a:solidFill>
                <a:srgbClr val="FF0000"/>
              </a:solidFill>
              <a:latin typeface="Arial" pitchFamily="34" charset="0"/>
              <a:ea typeface="黑体" pitchFamily="2" charset="-122"/>
            </a:endParaRPr>
          </a:p>
          <a:p>
            <a:pPr>
              <a:lnSpc>
                <a:spcPct val="150000"/>
              </a:lnSpc>
            </a:pPr>
            <a:r>
              <a:rPr lang="zh-CN" altLang="en-US" sz="2400">
                <a:solidFill>
                  <a:srgbClr val="FF0000"/>
                </a:solidFill>
                <a:latin typeface="Arial" pitchFamily="34" charset="0"/>
                <a:ea typeface="黑体" pitchFamily="2" charset="-122"/>
              </a:rPr>
              <a:t>第一次在线申请：</a:t>
            </a:r>
            <a:r>
              <a:rPr lang="zh-CN" altLang="en-US" sz="2400" b="1">
                <a:solidFill>
                  <a:srgbClr val="FF0000"/>
                </a:solidFill>
                <a:latin typeface="Arial" pitchFamily="34" charset="0"/>
                <a:ea typeface="黑体" pitchFamily="2" charset="-122"/>
              </a:rPr>
              <a:t>需申请系统账号</a:t>
            </a:r>
          </a:p>
          <a:p>
            <a:pPr>
              <a:lnSpc>
                <a:spcPct val="150000"/>
              </a:lnSpc>
            </a:pPr>
            <a:r>
              <a:rPr lang="zh-CN" altLang="en-US" sz="2400" b="1">
                <a:solidFill>
                  <a:srgbClr val="FF0000"/>
                </a:solidFill>
                <a:latin typeface="Arial" pitchFamily="34" charset="0"/>
                <a:ea typeface="黑体" pitchFamily="2" charset="-122"/>
              </a:rPr>
              <a:t>联系人：李春阳</a:t>
            </a:r>
          </a:p>
          <a:p>
            <a:pPr>
              <a:lnSpc>
                <a:spcPct val="150000"/>
              </a:lnSpc>
            </a:pPr>
            <a:r>
              <a:rPr lang="en-US" altLang="zh-CN" sz="2400" b="1">
                <a:solidFill>
                  <a:srgbClr val="FF0000"/>
                </a:solidFill>
                <a:latin typeface="Arial" pitchFamily="34" charset="0"/>
                <a:ea typeface="黑体" pitchFamily="2" charset="-122"/>
              </a:rPr>
              <a:t>Tel: 26684095,</a:t>
            </a:r>
          </a:p>
          <a:p>
            <a:pPr>
              <a:lnSpc>
                <a:spcPct val="150000"/>
              </a:lnSpc>
            </a:pPr>
            <a:r>
              <a:rPr lang="en-US" altLang="zh-CN" sz="2400" b="1">
                <a:solidFill>
                  <a:srgbClr val="FF0000"/>
                </a:solidFill>
                <a:latin typeface="Arial" pitchFamily="34" charset="0"/>
                <a:ea typeface="黑体" pitchFamily="2" charset="-122"/>
              </a:rPr>
              <a:t>E-mail:</a:t>
            </a:r>
            <a:r>
              <a:rPr lang="en-US" altLang="zh-CN" sz="2800" b="1">
                <a:solidFill>
                  <a:srgbClr val="FF0000"/>
                </a:solidFill>
                <a:latin typeface="Arial" pitchFamily="34" charset="0"/>
                <a:ea typeface="黑体" pitchFamily="2" charset="-122"/>
              </a:rPr>
              <a:t> lichunyang@tjcu.edu.cn</a:t>
            </a: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a:solidFill>
                  <a:srgbClr val="215968"/>
                </a:solidFill>
              </a:rPr>
              <a:t>申请人激活</a:t>
            </a:r>
            <a:r>
              <a:rPr lang="en-US" altLang="zh-CN">
                <a:solidFill>
                  <a:srgbClr val="215968"/>
                </a:solidFill>
              </a:rPr>
              <a:t>/</a:t>
            </a:r>
            <a:r>
              <a:rPr lang="zh-CN" altLang="en-US">
                <a:solidFill>
                  <a:srgbClr val="215968"/>
                </a:solidFill>
              </a:rPr>
              <a:t>完善个人信息</a:t>
            </a:r>
          </a:p>
        </p:txBody>
      </p:sp>
      <p:sp>
        <p:nvSpPr>
          <p:cNvPr id="107522" name="内容占位符 2"/>
          <p:cNvSpPr>
            <a:spLocks noGrp="1"/>
          </p:cNvSpPr>
          <p:nvPr>
            <p:ph idx="4294967295"/>
          </p:nvPr>
        </p:nvSpPr>
        <p:spPr>
          <a:xfrm>
            <a:off x="1042988" y="1557338"/>
            <a:ext cx="7705725" cy="4967287"/>
          </a:xfrm>
        </p:spPr>
        <p:txBody>
          <a:bodyPr/>
          <a:lstStyle/>
          <a:p>
            <a:pPr>
              <a:lnSpc>
                <a:spcPct val="150000"/>
              </a:lnSpc>
            </a:pPr>
            <a:r>
              <a:rPr lang="en-US" altLang="zh-CN" sz="1800">
                <a:solidFill>
                  <a:srgbClr val="C00000"/>
                </a:solidFill>
              </a:rPr>
              <a:t>1</a:t>
            </a:r>
            <a:r>
              <a:rPr lang="zh-CN" altLang="en-US" sz="1800">
                <a:solidFill>
                  <a:srgbClr val="C00000"/>
                </a:solidFill>
              </a:rPr>
              <a:t>）激活个人信息</a:t>
            </a:r>
            <a:r>
              <a:rPr lang="zh-CN" altLang="en-US" sz="1600"/>
              <a:t>（激活一次终身有效）</a:t>
            </a:r>
            <a:endParaRPr lang="en-US" altLang="zh-CN" sz="1600"/>
          </a:p>
        </p:txBody>
      </p:sp>
      <p:pic>
        <p:nvPicPr>
          <p:cNvPr id="107523" name="Picture 2"/>
          <p:cNvPicPr>
            <a:picLocks noChangeAspect="1" noChangeArrowheads="1"/>
          </p:cNvPicPr>
          <p:nvPr/>
        </p:nvPicPr>
        <p:blipFill>
          <a:blip r:embed="rId3" cstate="print"/>
          <a:srcRect/>
          <a:stretch>
            <a:fillRect/>
          </a:stretch>
        </p:blipFill>
        <p:spPr bwMode="auto">
          <a:xfrm>
            <a:off x="4857750" y="3071813"/>
            <a:ext cx="3487738" cy="3184525"/>
          </a:xfrm>
          <a:prstGeom prst="rect">
            <a:avLst/>
          </a:prstGeom>
          <a:noFill/>
          <a:ln w="9525">
            <a:noFill/>
            <a:miter lim="800000"/>
            <a:headEnd/>
            <a:tailEnd/>
          </a:ln>
        </p:spPr>
      </p:pic>
      <p:pic>
        <p:nvPicPr>
          <p:cNvPr id="107524" name="Picture 2"/>
          <p:cNvPicPr>
            <a:picLocks noChangeAspect="1" noChangeArrowheads="1"/>
          </p:cNvPicPr>
          <p:nvPr/>
        </p:nvPicPr>
        <p:blipFill>
          <a:blip r:embed="rId4" cstate="print"/>
          <a:srcRect/>
          <a:stretch>
            <a:fillRect/>
          </a:stretch>
        </p:blipFill>
        <p:spPr bwMode="auto">
          <a:xfrm>
            <a:off x="1143000" y="2309813"/>
            <a:ext cx="3543300" cy="3279775"/>
          </a:xfrm>
          <a:prstGeom prst="rect">
            <a:avLst/>
          </a:prstGeom>
          <a:noFill/>
          <a:ln w="9525">
            <a:noFill/>
            <a:miter lim="800000"/>
            <a:headEnd/>
            <a:tailEnd/>
          </a:ln>
        </p:spPr>
      </p:pic>
      <p:sp>
        <p:nvSpPr>
          <p:cNvPr id="7" name="圆角矩形标注 5"/>
          <p:cNvSpPr>
            <a:spLocks noChangeArrowheads="1"/>
          </p:cNvSpPr>
          <p:nvPr/>
        </p:nvSpPr>
        <p:spPr bwMode="auto">
          <a:xfrm>
            <a:off x="6958013" y="3227388"/>
            <a:ext cx="1971675" cy="777875"/>
          </a:xfrm>
          <a:prstGeom prst="wedgeRoundRectCallout">
            <a:avLst>
              <a:gd name="adj1" fmla="val -71912"/>
              <a:gd name="adj2" fmla="val 105083"/>
              <a:gd name="adj3" fmla="val 16667"/>
            </a:avLst>
          </a:prstGeom>
          <a:gradFill rotWithShape="1">
            <a:gsLst>
              <a:gs pos="0">
                <a:srgbClr val="3C518E"/>
              </a:gs>
              <a:gs pos="80000">
                <a:srgbClr val="506CBA"/>
              </a:gs>
              <a:gs pos="100000">
                <a:srgbClr val="4F6CBD"/>
              </a:gs>
            </a:gsLst>
            <a:lin ang="5400000"/>
          </a:gradFill>
          <a:ln w="9525" cmpd="sng">
            <a:solidFill>
              <a:srgbClr val="5C72B2"/>
            </a:solidFill>
            <a:miter lim="800000"/>
            <a:headEnd/>
            <a:tailEnd/>
          </a:ln>
          <a:effectLst>
            <a:outerShdw dist="23000" dir="5400000" algn="ctr" rotWithShape="0">
              <a:srgbClr val="000000">
                <a:alpha val="32999"/>
              </a:srgbClr>
            </a:outerShdw>
          </a:effectLst>
        </p:spPr>
        <p:txBody>
          <a:bodyPr anchor="ctr"/>
          <a:lstStyle/>
          <a:p>
            <a:pPr fontAlgn="auto">
              <a:spcBef>
                <a:spcPts val="0"/>
              </a:spcBef>
              <a:spcAft>
                <a:spcPts val="0"/>
              </a:spcAft>
              <a:defRPr/>
            </a:pPr>
            <a:r>
              <a:rPr lang="zh-CN" altLang="en-US" sz="2000" dirty="0">
                <a:solidFill>
                  <a:schemeClr val="bg1"/>
                </a:solidFill>
                <a:latin typeface="华文楷体" pitchFamily="2" charset="-122"/>
                <a:ea typeface="华文楷体" pitchFamily="2" charset="-122"/>
              </a:rPr>
              <a:t>激活时填写正确的</a:t>
            </a:r>
            <a:r>
              <a:rPr lang="zh-CN" altLang="en-US" sz="2000" b="1" dirty="0">
                <a:solidFill>
                  <a:srgbClr val="FFC000"/>
                </a:solidFill>
                <a:latin typeface="华文楷体" pitchFamily="2" charset="-122"/>
                <a:ea typeface="华文楷体" pitchFamily="2" charset="-122"/>
              </a:rPr>
              <a:t>证件号码</a:t>
            </a:r>
            <a:endParaRPr lang="en-US" altLang="en-US" sz="2000" b="1" dirty="0">
              <a:solidFill>
                <a:srgbClr val="FFC000"/>
              </a:solidFill>
              <a:latin typeface="华文楷体" pitchFamily="2" charset="-122"/>
              <a:ea typeface="华文楷体" pitchFamily="2" charset="-122"/>
            </a:endParaRPr>
          </a:p>
        </p:txBody>
      </p:sp>
      <p:sp>
        <p:nvSpPr>
          <p:cNvPr id="8" name="圆角矩形标注 8"/>
          <p:cNvSpPr>
            <a:spLocks noChangeArrowheads="1"/>
          </p:cNvSpPr>
          <p:nvPr/>
        </p:nvSpPr>
        <p:spPr bwMode="auto">
          <a:xfrm>
            <a:off x="1143000" y="5715000"/>
            <a:ext cx="3213100" cy="666750"/>
          </a:xfrm>
          <a:prstGeom prst="wedgeRoundRectCallout">
            <a:avLst>
              <a:gd name="adj1" fmla="val 86718"/>
              <a:gd name="adj2" fmla="val -61398"/>
              <a:gd name="adj3" fmla="val 16667"/>
            </a:avLst>
          </a:prstGeom>
          <a:gradFill rotWithShape="1">
            <a:gsLst>
              <a:gs pos="0">
                <a:srgbClr val="3C518E"/>
              </a:gs>
              <a:gs pos="80000">
                <a:srgbClr val="506CBA"/>
              </a:gs>
              <a:gs pos="100000">
                <a:srgbClr val="4F6CBD"/>
              </a:gs>
            </a:gsLst>
            <a:lin ang="5400000"/>
          </a:gradFill>
          <a:ln w="9525" cmpd="sng">
            <a:solidFill>
              <a:srgbClr val="5C72B2"/>
            </a:solidFill>
            <a:miter lim="800000"/>
            <a:headEnd/>
            <a:tailEnd/>
          </a:ln>
          <a:effectLst>
            <a:outerShdw dist="23000" dir="5400000" algn="ctr" rotWithShape="0">
              <a:srgbClr val="000000">
                <a:alpha val="32999"/>
              </a:srgbClr>
            </a:outerShdw>
          </a:effectLst>
        </p:spPr>
        <p:txBody>
          <a:bodyPr anchor="ctr"/>
          <a:lstStyle/>
          <a:p>
            <a:pPr indent="-342900" fontAlgn="auto">
              <a:spcBef>
                <a:spcPts val="0"/>
              </a:spcBef>
              <a:spcAft>
                <a:spcPts val="0"/>
              </a:spcAft>
              <a:defRPr/>
            </a:pPr>
            <a:r>
              <a:rPr lang="zh-CN" altLang="en-US" sz="2000" dirty="0">
                <a:solidFill>
                  <a:schemeClr val="bg1"/>
                </a:solidFill>
                <a:latin typeface="华文楷体" pitchFamily="2" charset="-122"/>
                <a:ea typeface="华文楷体" pitchFamily="2" charset="-122"/>
              </a:rPr>
              <a:t>用户名为帐户开通时的</a:t>
            </a:r>
            <a:r>
              <a:rPr lang="zh-CN" altLang="en-US" sz="2000" b="1" dirty="0">
                <a:solidFill>
                  <a:srgbClr val="FFC000"/>
                </a:solidFill>
                <a:latin typeface="华文楷体" pitchFamily="2" charset="-122"/>
                <a:ea typeface="华文楷体" pitchFamily="2" charset="-122"/>
              </a:rPr>
              <a:t>邮件地址</a:t>
            </a:r>
            <a:r>
              <a:rPr lang="zh-CN" altLang="en-US" sz="2000" dirty="0">
                <a:solidFill>
                  <a:schemeClr val="bg1"/>
                </a:solidFill>
                <a:latin typeface="华文楷体" pitchFamily="2" charset="-122"/>
                <a:ea typeface="华文楷体" pitchFamily="2" charset="-122"/>
              </a:rPr>
              <a:t>，密码由用户设定</a:t>
            </a:r>
          </a:p>
        </p:txBody>
      </p:sp>
      <p:sp>
        <p:nvSpPr>
          <p:cNvPr id="9" name="圆角矩形标注 5"/>
          <p:cNvSpPr>
            <a:spLocks noChangeArrowheads="1"/>
          </p:cNvSpPr>
          <p:nvPr/>
        </p:nvSpPr>
        <p:spPr bwMode="auto">
          <a:xfrm>
            <a:off x="3143250" y="2428875"/>
            <a:ext cx="1357313" cy="777875"/>
          </a:xfrm>
          <a:prstGeom prst="wedgeRoundRectCallout">
            <a:avLst>
              <a:gd name="adj1" fmla="val -71912"/>
              <a:gd name="adj2" fmla="val 105083"/>
              <a:gd name="adj3" fmla="val 16667"/>
            </a:avLst>
          </a:prstGeom>
          <a:gradFill rotWithShape="1">
            <a:gsLst>
              <a:gs pos="0">
                <a:srgbClr val="3C518E"/>
              </a:gs>
              <a:gs pos="80000">
                <a:srgbClr val="506CBA"/>
              </a:gs>
              <a:gs pos="100000">
                <a:srgbClr val="4F6CBD"/>
              </a:gs>
            </a:gsLst>
            <a:lin ang="5400000"/>
          </a:gradFill>
          <a:ln w="9525" cmpd="sng">
            <a:solidFill>
              <a:srgbClr val="5C72B2"/>
            </a:solidFill>
            <a:miter lim="800000"/>
            <a:headEnd/>
            <a:tailEnd/>
          </a:ln>
          <a:effectLst>
            <a:outerShdw dist="23000" dir="5400000" algn="ctr" rotWithShape="0">
              <a:srgbClr val="000000">
                <a:alpha val="32999"/>
              </a:srgbClr>
            </a:outerShdw>
          </a:effectLst>
        </p:spPr>
        <p:txBody>
          <a:bodyPr anchor="ctr"/>
          <a:lstStyle/>
          <a:p>
            <a:pPr fontAlgn="auto">
              <a:spcBef>
                <a:spcPts val="0"/>
              </a:spcBef>
              <a:spcAft>
                <a:spcPts val="0"/>
              </a:spcAft>
              <a:defRPr/>
            </a:pPr>
            <a:r>
              <a:rPr lang="zh-CN" altLang="en-US" sz="2000" dirty="0">
                <a:solidFill>
                  <a:schemeClr val="bg1"/>
                </a:solidFill>
                <a:latin typeface="华文楷体" pitchFamily="2" charset="-122"/>
                <a:ea typeface="华文楷体" pitchFamily="2" charset="-122"/>
              </a:rPr>
              <a:t>点击链接激活</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28625" y="1989138"/>
            <a:ext cx="8229600" cy="4248150"/>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20000"/>
              </a:lnSpc>
            </a:pPr>
            <a:r>
              <a:rPr lang="en-US" altLang="zh-CN" sz="2400" b="1">
                <a:solidFill>
                  <a:srgbClr val="000000"/>
                </a:solidFill>
                <a:latin typeface="Arial" pitchFamily="34" charset="0"/>
                <a:ea typeface="黑体" pitchFamily="2" charset="-122"/>
              </a:rPr>
              <a:t>5</a:t>
            </a:r>
            <a:r>
              <a:rPr lang="zh-CN" altLang="en-US" sz="2400" b="1">
                <a:solidFill>
                  <a:srgbClr val="000000"/>
                </a:solidFill>
                <a:latin typeface="Arial" pitchFamily="34" charset="0"/>
                <a:ea typeface="黑体" pitchFamily="2" charset="-122"/>
              </a:rPr>
              <a:t>、</a:t>
            </a:r>
            <a:r>
              <a:rPr lang="zh-CN" altLang="zh-CN" sz="2400" b="1">
                <a:solidFill>
                  <a:srgbClr val="000000"/>
                </a:solidFill>
                <a:latin typeface="Arial" pitchFamily="34" charset="0"/>
                <a:ea typeface="黑体" pitchFamily="2" charset="-122"/>
              </a:rPr>
              <a:t>正在博士后流动站内从事研究的人员：</a:t>
            </a:r>
            <a:br>
              <a:rPr lang="zh-CN" altLang="zh-CN" sz="2400" b="1">
                <a:solidFill>
                  <a:srgbClr val="000000"/>
                </a:solidFill>
                <a:latin typeface="Arial" pitchFamily="34" charset="0"/>
                <a:ea typeface="黑体" pitchFamily="2" charset="-122"/>
              </a:rPr>
            </a:br>
            <a:r>
              <a:rPr lang="en-US" altLang="zh-CN" sz="2400" b="1">
                <a:solidFill>
                  <a:srgbClr val="000000"/>
                </a:solidFill>
                <a:latin typeface="Arial" pitchFamily="34" charset="0"/>
                <a:ea typeface="黑体" pitchFamily="2" charset="-122"/>
              </a:rPr>
              <a:t>  </a:t>
            </a:r>
            <a:r>
              <a:rPr lang="zh-CN" altLang="zh-CN" sz="2400" b="1">
                <a:solidFill>
                  <a:srgbClr val="000000"/>
                </a:solidFill>
                <a:latin typeface="Arial" pitchFamily="34" charset="0"/>
                <a:ea typeface="黑体" pitchFamily="2" charset="-122"/>
              </a:rPr>
              <a:t>可以申请的项目类型包括：面上项目、青年科学基金项目、地区科学基金项目，不得申请其他类型项目。</a:t>
            </a:r>
            <a:r>
              <a:rPr lang="zh-CN" altLang="zh-CN" sz="2400" b="1">
                <a:solidFill>
                  <a:srgbClr val="C00000"/>
                </a:solidFill>
                <a:latin typeface="Arial" pitchFamily="34" charset="0"/>
                <a:ea typeface="黑体" pitchFamily="2" charset="-122"/>
              </a:rPr>
              <a:t>需要由依托单位提供书面承诺，保证在项目资助期内在站工作或出站后留在依托单位继续从事科学研究。</a:t>
            </a:r>
            <a:r>
              <a:rPr lang="zh-CN" altLang="zh-CN" sz="2400" b="1">
                <a:solidFill>
                  <a:srgbClr val="000000"/>
                </a:solidFill>
                <a:latin typeface="Arial" pitchFamily="34" charset="0"/>
                <a:ea typeface="黑体" pitchFamily="2" charset="-122"/>
              </a:rPr>
              <a:t>每份申请的承诺书由依托单位盖章后附在纸质申请书后一并报送。否则，自然科学基金委不受理在站博士后的项目申请。</a:t>
            </a:r>
            <a:r>
              <a:rPr lang="en-US" altLang="zh-CN" sz="2400" b="1">
                <a:solidFill>
                  <a:srgbClr val="000000"/>
                </a:solidFill>
                <a:latin typeface="Arial" pitchFamily="34" charset="0"/>
                <a:ea typeface="黑体" pitchFamily="2" charset="-122"/>
              </a:rPr>
              <a:t/>
            </a:r>
            <a:br>
              <a:rPr lang="en-US" altLang="zh-CN" sz="2400" b="1">
                <a:solidFill>
                  <a:srgbClr val="000000"/>
                </a:solidFill>
                <a:latin typeface="Arial" pitchFamily="34" charset="0"/>
                <a:ea typeface="黑体" pitchFamily="2" charset="-122"/>
              </a:rPr>
            </a:br>
            <a:r>
              <a:rPr lang="en-US" altLang="zh-CN" b="1">
                <a:solidFill>
                  <a:srgbClr val="000000"/>
                </a:solidFill>
                <a:latin typeface="华文中宋" pitchFamily="2" charset="-122"/>
                <a:ea typeface="华文中宋" pitchFamily="2" charset="-122"/>
              </a:rPr>
              <a:t>  </a:t>
            </a:r>
            <a:r>
              <a:rPr lang="zh-CN" altLang="en-US" b="1">
                <a:solidFill>
                  <a:srgbClr val="000000"/>
                </a:solidFill>
                <a:latin typeface="华文中宋" pitchFamily="2" charset="-122"/>
                <a:ea typeface="华文中宋" pitchFamily="2" charset="-122"/>
              </a:rPr>
              <a:t>只要在申请书中体现了博士后身份，无论是基本信息部分还是个人简历部分，必须附相关书面承诺。例如：以副教授身份申报，但是简历部分在职博士后尚未出站。具体承诺函格式后续通知。</a:t>
            </a:r>
            <a:r>
              <a:rPr lang="zh-CN" altLang="en-US" sz="2400" b="1">
                <a:solidFill>
                  <a:srgbClr val="000000"/>
                </a:solidFill>
                <a:latin typeface="Arial" pitchFamily="34" charset="0"/>
                <a:ea typeface="黑体" pitchFamily="2" charset="-122"/>
              </a:rPr>
              <a:t/>
            </a:r>
            <a:br>
              <a:rPr lang="zh-CN" altLang="en-US" sz="2400" b="1">
                <a:solidFill>
                  <a:srgbClr val="000000"/>
                </a:solidFill>
                <a:latin typeface="Arial" pitchFamily="34" charset="0"/>
                <a:ea typeface="黑体" pitchFamily="2" charset="-122"/>
              </a:rPr>
            </a:br>
            <a:r>
              <a:rPr lang="zh-CN" altLang="zh-CN" sz="2400" b="1">
                <a:solidFill>
                  <a:srgbClr val="000000"/>
                </a:solidFill>
                <a:latin typeface="Arial" pitchFamily="34" charset="0"/>
                <a:ea typeface="黑体" pitchFamily="2" charset="-122"/>
              </a:rPr>
              <a:t/>
            </a:r>
            <a:br>
              <a:rPr lang="zh-CN" altLang="zh-CN" sz="2400" b="1">
                <a:solidFill>
                  <a:srgbClr val="000000"/>
                </a:solidFill>
                <a:latin typeface="Arial" pitchFamily="34" charset="0"/>
                <a:ea typeface="黑体" pitchFamily="2" charset="-122"/>
              </a:rPr>
            </a:br>
            <a:r>
              <a:rPr lang="zh-CN" altLang="zh-CN" sz="2400" b="1">
                <a:solidFill>
                  <a:srgbClr val="000000"/>
                </a:solidFill>
                <a:latin typeface="Arial" pitchFamily="34" charset="0"/>
                <a:ea typeface="黑体" pitchFamily="2" charset="-122"/>
              </a:rPr>
              <a:t/>
            </a:r>
            <a:br>
              <a:rPr lang="zh-CN" altLang="zh-CN" sz="2400" b="1">
                <a:solidFill>
                  <a:srgbClr val="000000"/>
                </a:solidFill>
                <a:latin typeface="Arial" pitchFamily="34" charset="0"/>
                <a:ea typeface="黑体" pitchFamily="2" charset="-122"/>
              </a:rPr>
            </a:br>
            <a:r>
              <a:rPr lang="zh-CN" altLang="en-US" sz="2400" b="1">
                <a:solidFill>
                  <a:srgbClr val="0070C0"/>
                </a:solidFill>
                <a:latin typeface="Arial" pitchFamily="34" charset="0"/>
                <a:ea typeface="黑体" pitchFamily="2" charset="-122"/>
              </a:rPr>
              <a:t/>
            </a:r>
            <a:br>
              <a:rPr lang="zh-CN" altLang="en-US" sz="2400" b="1">
                <a:solidFill>
                  <a:srgbClr val="0070C0"/>
                </a:solidFill>
                <a:latin typeface="Arial" pitchFamily="34" charset="0"/>
                <a:ea typeface="黑体" pitchFamily="2" charset="-122"/>
              </a:rPr>
            </a:br>
            <a:r>
              <a:rPr lang="zh-CN" altLang="en-US" sz="2400" b="1">
                <a:solidFill>
                  <a:srgbClr val="000000"/>
                </a:solidFill>
                <a:latin typeface="Arial" pitchFamily="34" charset="0"/>
                <a:ea typeface="黑体" pitchFamily="2" charset="-122"/>
              </a:rPr>
              <a:t>　　</a:t>
            </a:r>
          </a:p>
        </p:txBody>
      </p:sp>
      <p:sp>
        <p:nvSpPr>
          <p:cNvPr id="4" name="矩形 3"/>
          <p:cNvSpPr/>
          <p:nvPr/>
        </p:nvSpPr>
        <p:spPr>
          <a:xfrm>
            <a:off x="415925" y="836613"/>
            <a:ext cx="8229600" cy="993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20000"/>
              </a:lnSpc>
            </a:pPr>
            <a:r>
              <a:rPr lang="en-US" altLang="zh-CN" sz="2400" b="1">
                <a:solidFill>
                  <a:srgbClr val="000000"/>
                </a:solidFill>
                <a:latin typeface="Arial" pitchFamily="34" charset="0"/>
                <a:ea typeface="黑体" pitchFamily="2" charset="-122"/>
              </a:rPr>
              <a:t>4</a:t>
            </a:r>
            <a:r>
              <a:rPr lang="zh-CN" altLang="en-US" sz="2400" b="1">
                <a:solidFill>
                  <a:srgbClr val="000000"/>
                </a:solidFill>
                <a:latin typeface="Arial" pitchFamily="34" charset="0"/>
                <a:ea typeface="黑体" pitchFamily="2" charset="-122"/>
              </a:rPr>
              <a:t>、不具有高级专业技术职务（职称）（</a:t>
            </a:r>
            <a:r>
              <a:rPr lang="zh-CN" altLang="en-US" sz="2400" b="1">
                <a:solidFill>
                  <a:srgbClr val="FF0000"/>
                </a:solidFill>
                <a:latin typeface="Arial" pitchFamily="34" charset="0"/>
                <a:ea typeface="黑体" pitchFamily="2" charset="-122"/>
              </a:rPr>
              <a:t>讲师</a:t>
            </a:r>
            <a:r>
              <a:rPr lang="zh-CN" altLang="en-US" sz="2400" b="1">
                <a:solidFill>
                  <a:srgbClr val="000000"/>
                </a:solidFill>
                <a:latin typeface="Arial" pitchFamily="34" charset="0"/>
                <a:ea typeface="黑体" pitchFamily="2" charset="-122"/>
              </a:rPr>
              <a:t>）的青年科学基金项目负责人，在</a:t>
            </a:r>
            <a:r>
              <a:rPr lang="zh-CN" altLang="en-US" sz="2400" b="1">
                <a:solidFill>
                  <a:srgbClr val="FF0000"/>
                </a:solidFill>
                <a:latin typeface="Arial" pitchFamily="34" charset="0"/>
                <a:ea typeface="黑体" pitchFamily="2" charset="-122"/>
              </a:rPr>
              <a:t>结题当年可以申请面上项目</a:t>
            </a:r>
            <a:r>
              <a:rPr lang="zh-CN" altLang="en-US" sz="2400" b="1">
                <a:solidFill>
                  <a:srgbClr val="000000"/>
                </a:solidFill>
                <a:latin typeface="Arial" pitchFamily="34" charset="0"/>
                <a:ea typeface="黑体" pitchFamily="2" charset="-122"/>
              </a:rPr>
              <a:t>。</a:t>
            </a: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矩形 3"/>
          <p:cNvSpPr>
            <a:spLocks noChangeArrowheads="1"/>
          </p:cNvSpPr>
          <p:nvPr/>
        </p:nvSpPr>
        <p:spPr bwMode="auto">
          <a:xfrm>
            <a:off x="755650" y="1709738"/>
            <a:ext cx="7632700" cy="3375025"/>
          </a:xfrm>
          <a:prstGeom prst="rect">
            <a:avLst/>
          </a:prstGeom>
          <a:noFill/>
          <a:ln w="9525">
            <a:noFill/>
            <a:miter lim="800000"/>
            <a:headEnd/>
            <a:tailEnd/>
          </a:ln>
        </p:spPr>
        <p:txBody>
          <a:bodyPr>
            <a:spAutoFit/>
          </a:bodyPr>
          <a:lstStyle/>
          <a:p>
            <a:pPr>
              <a:lnSpc>
                <a:spcPct val="150000"/>
              </a:lnSpc>
              <a:spcBef>
                <a:spcPts val="600"/>
              </a:spcBef>
              <a:buFont typeface="Wingdings" pitchFamily="2" charset="2"/>
              <a:buChar char="Ø"/>
            </a:pPr>
            <a:r>
              <a:rPr lang="zh-CN" altLang="en-US" sz="2800">
                <a:solidFill>
                  <a:srgbClr val="FF0000"/>
                </a:solidFill>
                <a:latin typeface="黑体" pitchFamily="2" charset="-122"/>
                <a:ea typeface="黑体" pitchFamily="2" charset="-122"/>
              </a:rPr>
              <a:t>申请人和主要参与者使用同一身份证件申请</a:t>
            </a:r>
            <a:endParaRPr lang="en-US" altLang="zh-CN" sz="2800">
              <a:solidFill>
                <a:srgbClr val="FF0000"/>
              </a:solidFill>
              <a:latin typeface="黑体" pitchFamily="2" charset="-122"/>
              <a:ea typeface="黑体" pitchFamily="2" charset="-122"/>
            </a:endParaRPr>
          </a:p>
          <a:p>
            <a:pPr>
              <a:lnSpc>
                <a:spcPct val="150000"/>
              </a:lnSpc>
              <a:spcBef>
                <a:spcPts val="600"/>
              </a:spcBef>
            </a:pPr>
            <a:r>
              <a:rPr lang="zh-CN" altLang="en-US" sz="2800">
                <a:latin typeface="黑体" pitchFamily="2" charset="-122"/>
                <a:ea typeface="黑体" pitchFamily="2" charset="-122"/>
              </a:rPr>
              <a:t>    申请人和主要参与者应使用</a:t>
            </a:r>
            <a:r>
              <a:rPr lang="zh-CN" altLang="en-US" sz="2800">
                <a:solidFill>
                  <a:srgbClr val="FF0000"/>
                </a:solidFill>
                <a:latin typeface="黑体" pitchFamily="2" charset="-122"/>
                <a:ea typeface="黑体" pitchFamily="2" charset="-122"/>
              </a:rPr>
              <a:t>唯一身份证件申请项目。</a:t>
            </a:r>
            <a:r>
              <a:rPr lang="zh-CN" altLang="en-US" sz="2800">
                <a:latin typeface="黑体" pitchFamily="2" charset="-122"/>
                <a:ea typeface="黑体" pitchFamily="2" charset="-122"/>
              </a:rPr>
              <a:t>曾经使用其他身份证件作为申请人和主要参与者获得过资助的，应在申请书个人简历中说明，否则将作为</a:t>
            </a:r>
            <a:r>
              <a:rPr lang="zh-CN" altLang="en-US" sz="2800">
                <a:solidFill>
                  <a:srgbClr val="FF0000"/>
                </a:solidFill>
                <a:latin typeface="黑体" pitchFamily="2" charset="-122"/>
                <a:ea typeface="黑体" pitchFamily="2" charset="-122"/>
              </a:rPr>
              <a:t>不端行为处理</a:t>
            </a:r>
            <a:r>
              <a:rPr lang="zh-CN" altLang="en-US" sz="2800">
                <a:latin typeface="黑体" pitchFamily="2" charset="-122"/>
                <a:ea typeface="黑体" pitchFamily="2" charset="-122"/>
              </a:rPr>
              <a:t>。</a:t>
            </a:r>
            <a:endParaRPr lang="en-US" altLang="zh-CN" sz="2800">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en-US" altLang="zh-CN">
                <a:solidFill>
                  <a:srgbClr val="215968"/>
                </a:solidFill>
              </a:rPr>
              <a:t>  2</a:t>
            </a:r>
            <a:r>
              <a:rPr lang="zh-CN" altLang="en-US">
                <a:solidFill>
                  <a:srgbClr val="215968"/>
                </a:solidFill>
              </a:rPr>
              <a:t>、申请人激活</a:t>
            </a:r>
            <a:r>
              <a:rPr lang="en-US" altLang="zh-CN">
                <a:solidFill>
                  <a:srgbClr val="215968"/>
                </a:solidFill>
              </a:rPr>
              <a:t>/</a:t>
            </a:r>
            <a:r>
              <a:rPr lang="zh-CN" altLang="en-US">
                <a:solidFill>
                  <a:srgbClr val="215968"/>
                </a:solidFill>
              </a:rPr>
              <a:t>完善个人信息</a:t>
            </a:r>
          </a:p>
        </p:txBody>
      </p:sp>
      <p:sp>
        <p:nvSpPr>
          <p:cNvPr id="3" name="内容占位符 2"/>
          <p:cNvSpPr>
            <a:spLocks noGrp="1"/>
          </p:cNvSpPr>
          <p:nvPr>
            <p:ph idx="4294967295"/>
          </p:nvPr>
        </p:nvSpPr>
        <p:spPr>
          <a:xfrm>
            <a:off x="827088" y="1700213"/>
            <a:ext cx="8229600" cy="4525962"/>
          </a:xfrm>
        </p:spPr>
        <p:txBody>
          <a:bodyPr>
            <a:normAutofit/>
          </a:bodyPr>
          <a:lstStyle/>
          <a:p>
            <a:pPr>
              <a:lnSpc>
                <a:spcPct val="140000"/>
              </a:lnSpc>
            </a:pPr>
            <a:r>
              <a:rPr lang="en-US" altLang="zh-CN" sz="1800">
                <a:solidFill>
                  <a:srgbClr val="C00000"/>
                </a:solidFill>
                <a:latin typeface="宋体" pitchFamily="2" charset="-122"/>
              </a:rPr>
              <a:t>2</a:t>
            </a:r>
            <a:r>
              <a:rPr lang="zh-CN" altLang="en-US" sz="1800">
                <a:solidFill>
                  <a:srgbClr val="C00000"/>
                </a:solidFill>
                <a:latin typeface="宋体" pitchFamily="2" charset="-122"/>
              </a:rPr>
              <a:t>）完善个人信息</a:t>
            </a:r>
            <a:endParaRPr lang="en-US" altLang="zh-CN" sz="1800">
              <a:solidFill>
                <a:srgbClr val="C00000"/>
              </a:solidFill>
              <a:latin typeface="宋体" pitchFamily="2" charset="-122"/>
            </a:endParaRPr>
          </a:p>
          <a:p>
            <a:pPr lvl="1">
              <a:lnSpc>
                <a:spcPct val="140000"/>
              </a:lnSpc>
              <a:buFont typeface="Arial" pitchFamily="34" charset="0"/>
              <a:buChar char="•"/>
            </a:pPr>
            <a:r>
              <a:rPr lang="zh-CN" altLang="en-US" sz="1800"/>
              <a:t>可随时进行，在申请项目前完成必填信息</a:t>
            </a:r>
            <a:endParaRPr lang="en-US" altLang="zh-CN" sz="1800"/>
          </a:p>
          <a:p>
            <a:pPr lvl="1">
              <a:lnSpc>
                <a:spcPct val="140000"/>
              </a:lnSpc>
              <a:buFont typeface="Arial" pitchFamily="34" charset="0"/>
              <a:buChar char="•"/>
            </a:pPr>
            <a:r>
              <a:rPr lang="zh-CN" altLang="en-US" sz="1800"/>
              <a:t>必填项有：性别、出生日期、证件类型、号码、民族、国别或地区、职称、通讯地址、最高学位、授予国别或地区、年份、电子邮件、电话等</a:t>
            </a:r>
            <a:endParaRPr lang="en-US" altLang="zh-CN"/>
          </a:p>
          <a:p>
            <a:pPr lvl="1">
              <a:lnSpc>
                <a:spcPct val="140000"/>
              </a:lnSpc>
              <a:buFont typeface="Arial" pitchFamily="34" charset="0"/>
              <a:buChar char="•"/>
            </a:pPr>
            <a:r>
              <a:rPr lang="zh-CN" altLang="en-US"/>
              <a:t>其中，申请书中需要的信息会自动带入申请书的申请者简表</a:t>
            </a:r>
            <a:endParaRPr lang="en-US" altLang="zh-CN"/>
          </a:p>
        </p:txBody>
      </p:sp>
      <p:grpSp>
        <p:nvGrpSpPr>
          <p:cNvPr id="8" name="组合 7"/>
          <p:cNvGrpSpPr>
            <a:grpSpLocks/>
          </p:cNvGrpSpPr>
          <p:nvPr/>
        </p:nvGrpSpPr>
        <p:grpSpPr bwMode="auto">
          <a:xfrm>
            <a:off x="785813" y="214313"/>
            <a:ext cx="7715250" cy="6072187"/>
            <a:chOff x="0" y="90488"/>
            <a:chExt cx="9477375" cy="7743846"/>
          </a:xfrm>
        </p:grpSpPr>
        <p:pic>
          <p:nvPicPr>
            <p:cNvPr id="109574" name="Picture 2"/>
            <p:cNvPicPr>
              <a:picLocks noChangeAspect="1" noChangeArrowheads="1"/>
            </p:cNvPicPr>
            <p:nvPr/>
          </p:nvPicPr>
          <p:blipFill>
            <a:blip r:embed="rId3" cstate="print"/>
            <a:srcRect/>
            <a:stretch>
              <a:fillRect/>
            </a:stretch>
          </p:blipFill>
          <p:spPr bwMode="auto">
            <a:xfrm>
              <a:off x="0" y="90488"/>
              <a:ext cx="9477375" cy="6677025"/>
            </a:xfrm>
            <a:prstGeom prst="rect">
              <a:avLst/>
            </a:prstGeom>
            <a:noFill/>
            <a:ln w="9525">
              <a:noFill/>
              <a:miter lim="800000"/>
              <a:headEnd/>
              <a:tailEnd/>
            </a:ln>
          </p:spPr>
        </p:pic>
        <p:pic>
          <p:nvPicPr>
            <p:cNvPr id="109575" name="Picture 3"/>
            <p:cNvPicPr>
              <a:picLocks noChangeAspect="1" noChangeArrowheads="1"/>
            </p:cNvPicPr>
            <p:nvPr/>
          </p:nvPicPr>
          <p:blipFill>
            <a:blip r:embed="rId4" cstate="print"/>
            <a:srcRect l="900"/>
            <a:stretch>
              <a:fillRect/>
            </a:stretch>
          </p:blipFill>
          <p:spPr bwMode="auto">
            <a:xfrm>
              <a:off x="0" y="6500834"/>
              <a:ext cx="9429784" cy="1333500"/>
            </a:xfrm>
            <a:prstGeom prst="rect">
              <a:avLst/>
            </a:prstGeom>
            <a:noFill/>
            <a:ln w="9525">
              <a:noFill/>
              <a:miter lim="800000"/>
              <a:headEnd/>
              <a:tailEnd/>
            </a:ln>
          </p:spPr>
        </p:pic>
      </p:grpSp>
      <p:sp>
        <p:nvSpPr>
          <p:cNvPr id="11" name="矩形 10"/>
          <p:cNvSpPr/>
          <p:nvPr/>
        </p:nvSpPr>
        <p:spPr>
          <a:xfrm>
            <a:off x="928688" y="5214938"/>
            <a:ext cx="857250" cy="214312"/>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dirty="0">
              <a:ln>
                <a:solidFill>
                  <a:srgbClr val="C00000"/>
                </a:solidFill>
              </a:ln>
              <a:noFill/>
            </a:endParaRPr>
          </a:p>
        </p:txBody>
      </p:sp>
      <p:pic>
        <p:nvPicPr>
          <p:cNvPr id="3074" name="Picture 2"/>
          <p:cNvPicPr>
            <a:picLocks noChangeAspect="1" noChangeArrowheads="1"/>
          </p:cNvPicPr>
          <p:nvPr/>
        </p:nvPicPr>
        <p:blipFill>
          <a:blip r:embed="rId5" cstate="print"/>
          <a:srcRect/>
          <a:stretch>
            <a:fillRect/>
          </a:stretch>
        </p:blipFill>
        <p:spPr bwMode="auto">
          <a:xfrm>
            <a:off x="428625" y="428625"/>
            <a:ext cx="8929688" cy="59864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84213" y="1628775"/>
            <a:ext cx="4459287" cy="4924425"/>
          </a:xfrm>
        </p:spPr>
        <p:txBody>
          <a:bodyPr>
            <a:normAutofit/>
          </a:bodyPr>
          <a:lstStyle/>
          <a:p>
            <a:pPr>
              <a:lnSpc>
                <a:spcPct val="150000"/>
              </a:lnSpc>
            </a:pPr>
            <a:r>
              <a:rPr lang="zh-CN" altLang="en-US" sz="2400">
                <a:solidFill>
                  <a:srgbClr val="C00000"/>
                </a:solidFill>
              </a:rPr>
              <a:t>添加成果</a:t>
            </a:r>
            <a:endParaRPr lang="en-US" altLang="zh-CN" sz="2400">
              <a:solidFill>
                <a:srgbClr val="C00000"/>
              </a:solidFill>
            </a:endParaRPr>
          </a:p>
          <a:p>
            <a:pPr>
              <a:lnSpc>
                <a:spcPct val="150000"/>
              </a:lnSpc>
              <a:buFont typeface="Wingdings 2" pitchFamily="18" charset="2"/>
              <a:buNone/>
            </a:pPr>
            <a:r>
              <a:rPr lang="en-US" altLang="zh-CN" sz="2400"/>
              <a:t>	</a:t>
            </a:r>
            <a:r>
              <a:rPr lang="zh-CN" altLang="en-US"/>
              <a:t>为缓解申请压力，请项目申请人在</a:t>
            </a:r>
            <a:r>
              <a:rPr lang="zh-CN" altLang="en-US">
                <a:latin typeface="Arial"/>
              </a:rPr>
              <a:t>“</a:t>
            </a:r>
            <a:r>
              <a:rPr lang="zh-CN" altLang="en-US"/>
              <a:t>基金委成果在线</a:t>
            </a:r>
            <a:r>
              <a:rPr lang="zh-CN" altLang="en-US">
                <a:latin typeface="Arial"/>
              </a:rPr>
              <a:t>”</a:t>
            </a:r>
            <a:r>
              <a:rPr lang="zh-CN" altLang="en-US"/>
              <a:t>平台提前收集：</a:t>
            </a:r>
            <a:endParaRPr lang="en-US" altLang="zh-CN"/>
          </a:p>
          <a:p>
            <a:pPr>
              <a:lnSpc>
                <a:spcPct val="150000"/>
              </a:lnSpc>
              <a:buFont typeface="Wingdings" pitchFamily="2" charset="2"/>
              <a:buChar char="u"/>
            </a:pPr>
            <a:r>
              <a:rPr lang="en-US" altLang="zh-CN">
                <a:solidFill>
                  <a:schemeClr val="accent2"/>
                </a:solidFill>
                <a:latin typeface="宋体" pitchFamily="2" charset="-122"/>
              </a:rPr>
              <a:t> </a:t>
            </a:r>
            <a:r>
              <a:rPr lang="zh-CN" altLang="en-US" b="0">
                <a:solidFill>
                  <a:schemeClr val="hlink"/>
                </a:solidFill>
                <a:latin typeface="宋体" pitchFamily="2" charset="-122"/>
              </a:rPr>
              <a:t>个人成果</a:t>
            </a:r>
            <a:endParaRPr lang="en-US" altLang="zh-CN" b="0">
              <a:solidFill>
                <a:schemeClr val="hlink"/>
              </a:solidFill>
              <a:latin typeface="宋体" pitchFamily="2" charset="-122"/>
            </a:endParaRPr>
          </a:p>
          <a:p>
            <a:pPr>
              <a:lnSpc>
                <a:spcPct val="150000"/>
              </a:lnSpc>
              <a:buFont typeface="Wingdings" pitchFamily="2" charset="2"/>
              <a:buChar char="u"/>
            </a:pPr>
            <a:r>
              <a:rPr lang="en-US" altLang="zh-CN" b="0">
                <a:solidFill>
                  <a:schemeClr val="hlink"/>
                </a:solidFill>
                <a:latin typeface="宋体" pitchFamily="2" charset="-122"/>
              </a:rPr>
              <a:t> </a:t>
            </a:r>
            <a:r>
              <a:rPr lang="zh-CN" altLang="en-US" b="0">
                <a:solidFill>
                  <a:schemeClr val="hlink"/>
                </a:solidFill>
                <a:latin typeface="宋体" pitchFamily="2" charset="-122"/>
              </a:rPr>
              <a:t>团队成果</a:t>
            </a:r>
          </a:p>
        </p:txBody>
      </p:sp>
      <p:pic>
        <p:nvPicPr>
          <p:cNvPr id="2050" name="Picture 2"/>
          <p:cNvPicPr>
            <a:picLocks noChangeAspect="1" noChangeArrowheads="1"/>
          </p:cNvPicPr>
          <p:nvPr/>
        </p:nvPicPr>
        <p:blipFill>
          <a:blip r:embed="rId3" cstate="print"/>
          <a:srcRect/>
          <a:stretch>
            <a:fillRect/>
          </a:stretch>
        </p:blipFill>
        <p:spPr bwMode="auto">
          <a:xfrm>
            <a:off x="5438775" y="1628775"/>
            <a:ext cx="3419475" cy="1276350"/>
          </a:xfrm>
          <a:prstGeom prst="rect">
            <a:avLst/>
          </a:prstGeom>
          <a:noFill/>
          <a:ln>
            <a:solidFill>
              <a:schemeClr val="accent5"/>
            </a:solidFill>
          </a:ln>
          <a:extLst>
            <a:ext uri="{909E8E84-426E-40DD-AFC4-6F175D3DCCD1}"/>
          </a:extLst>
        </p:spPr>
      </p:pic>
      <p:pic>
        <p:nvPicPr>
          <p:cNvPr id="2049" name="Picture 1" descr="C:\Users\lidong\Documents\Tencent Files\1126056\Image\_YCPA{_FHRZU4ZBL}9%I``8.jpg"/>
          <p:cNvPicPr>
            <a:picLocks noChangeAspect="1" noChangeArrowheads="1"/>
          </p:cNvPicPr>
          <p:nvPr/>
        </p:nvPicPr>
        <p:blipFill>
          <a:blip r:embed="rId4" cstate="print"/>
          <a:srcRect/>
          <a:stretch>
            <a:fillRect/>
          </a:stretch>
        </p:blipFill>
        <p:spPr bwMode="auto">
          <a:xfrm>
            <a:off x="5445125" y="3789363"/>
            <a:ext cx="3341688" cy="2595562"/>
          </a:xfrm>
          <a:prstGeom prst="rect">
            <a:avLst/>
          </a:prstGeom>
          <a:noFill/>
          <a:ln>
            <a:solidFill>
              <a:schemeClr val="accent6"/>
            </a:solidFill>
          </a:ln>
          <a:extLst>
            <a:ext uri="{909E8E84-426E-40DD-AFC4-6F175D3DCCD1}"/>
          </a:extLst>
        </p:spPr>
      </p:pic>
      <p:sp>
        <p:nvSpPr>
          <p:cNvPr id="8" name="标题 1"/>
          <p:cNvSpPr>
            <a:spLocks noGrp="1"/>
          </p:cNvSpPr>
          <p:nvPr>
            <p:ph type="title" idx="4294967295"/>
          </p:nvPr>
        </p:nvSpPr>
        <p:spPr>
          <a:xfrm>
            <a:off x="174625" y="879475"/>
            <a:ext cx="8266113" cy="787400"/>
          </a:xfrm>
        </p:spPr>
        <p:txBody>
          <a:bodyPr>
            <a:normAutofit/>
          </a:bodyPr>
          <a:lstStyle/>
          <a:p>
            <a:r>
              <a:rPr lang="zh-CN" altLang="en-US">
                <a:solidFill>
                  <a:srgbClr val="215968"/>
                </a:solidFill>
              </a:rPr>
              <a:t>申请人激活</a:t>
            </a:r>
            <a:r>
              <a:rPr lang="en-US" altLang="zh-CN">
                <a:solidFill>
                  <a:srgbClr val="215968"/>
                </a:solidFill>
              </a:rPr>
              <a:t>/</a:t>
            </a:r>
            <a:r>
              <a:rPr lang="zh-CN" altLang="en-US">
                <a:solidFill>
                  <a:srgbClr val="215968"/>
                </a:solidFill>
              </a:rPr>
              <a:t>完善个人信息</a:t>
            </a:r>
          </a:p>
        </p:txBody>
      </p:sp>
      <p:sp>
        <p:nvSpPr>
          <p:cNvPr id="9" name="圆角矩形 8"/>
          <p:cNvSpPr/>
          <p:nvPr/>
        </p:nvSpPr>
        <p:spPr>
          <a:xfrm>
            <a:off x="7572375" y="2071688"/>
            <a:ext cx="1071563" cy="357187"/>
          </a:xfrm>
          <a:prstGeom prst="roundRect">
            <a:avLst/>
          </a:prstGeom>
          <a:noFill/>
          <a:ln w="952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a:p>
        </p:txBody>
      </p:sp>
      <p:cxnSp>
        <p:nvCxnSpPr>
          <p:cNvPr id="14" name="直接箭头连接符 13"/>
          <p:cNvCxnSpPr/>
          <p:nvPr/>
        </p:nvCxnSpPr>
        <p:spPr>
          <a:xfrm rot="5400000">
            <a:off x="6965157" y="2750344"/>
            <a:ext cx="1714500" cy="12144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3200">
                <a:solidFill>
                  <a:schemeClr val="tx1"/>
                </a:solidFill>
                <a:latin typeface="宋体" pitchFamily="2" charset="-122"/>
              </a:rPr>
              <a:t>新建申请书</a:t>
            </a:r>
          </a:p>
        </p:txBody>
      </p:sp>
      <p:sp>
        <p:nvSpPr>
          <p:cNvPr id="3" name="内容占位符 2"/>
          <p:cNvSpPr>
            <a:spLocks noGrp="1"/>
          </p:cNvSpPr>
          <p:nvPr>
            <p:ph idx="4294967295"/>
          </p:nvPr>
        </p:nvSpPr>
        <p:spPr>
          <a:xfrm>
            <a:off x="1065213" y="1841500"/>
            <a:ext cx="7394575" cy="3963988"/>
          </a:xfrm>
        </p:spPr>
        <p:txBody>
          <a:bodyPr>
            <a:normAutofit/>
          </a:bodyPr>
          <a:lstStyle/>
          <a:p>
            <a:pPr>
              <a:lnSpc>
                <a:spcPct val="140000"/>
              </a:lnSpc>
            </a:pPr>
            <a:r>
              <a:rPr lang="zh-CN" altLang="en-US"/>
              <a:t>针对指南要求，系统对某些项目类型的申请条件进行了初步控制。如：</a:t>
            </a:r>
            <a:endParaRPr lang="en-US" altLang="zh-CN"/>
          </a:p>
          <a:p>
            <a:pPr>
              <a:lnSpc>
                <a:spcPct val="140000"/>
              </a:lnSpc>
            </a:pPr>
            <a:r>
              <a:rPr lang="zh-CN" altLang="en-US"/>
              <a:t>重大研究计划必须是高级职称人员</a:t>
            </a:r>
            <a:endParaRPr lang="en-US" altLang="zh-CN"/>
          </a:p>
          <a:p>
            <a:pPr>
              <a:lnSpc>
                <a:spcPct val="140000"/>
              </a:lnSpc>
            </a:pPr>
            <a:r>
              <a:rPr lang="zh-CN" altLang="en-US"/>
              <a:t>重点、重大项目必须是高级职称人员</a:t>
            </a:r>
            <a:endParaRPr lang="en-US" altLang="zh-CN"/>
          </a:p>
          <a:p>
            <a:pPr>
              <a:lnSpc>
                <a:spcPct val="140000"/>
              </a:lnSpc>
            </a:pPr>
            <a:r>
              <a:rPr lang="zh-CN" altLang="en-US"/>
              <a:t>申请杰出青年基金的年龄在</a:t>
            </a:r>
            <a:r>
              <a:rPr lang="en-US" altLang="zh-CN"/>
              <a:t>45</a:t>
            </a:r>
            <a:r>
              <a:rPr lang="zh-CN" altLang="en-US"/>
              <a:t>以下；申请青年基金男</a:t>
            </a:r>
            <a:r>
              <a:rPr lang="en-US" altLang="zh-CN"/>
              <a:t>35 </a:t>
            </a:r>
            <a:r>
              <a:rPr lang="zh-CN" altLang="en-US"/>
              <a:t>女</a:t>
            </a:r>
            <a:r>
              <a:rPr lang="en-US" altLang="zh-CN"/>
              <a:t>40</a:t>
            </a:r>
            <a:r>
              <a:rPr lang="zh-CN" altLang="en-US"/>
              <a:t>；申请优秀青年基金年龄在</a:t>
            </a:r>
            <a:r>
              <a:rPr lang="en-US" altLang="zh-CN"/>
              <a:t>38/40</a:t>
            </a:r>
            <a:r>
              <a:rPr lang="zh-CN" altLang="en-US"/>
              <a:t>以下</a:t>
            </a:r>
            <a:endParaRPr lang="en-US" altLang="zh-CN"/>
          </a:p>
          <a:p>
            <a:pPr>
              <a:lnSpc>
                <a:spcPct val="140000"/>
              </a:lnSpc>
            </a:pPr>
            <a:r>
              <a:rPr lang="zh-CN" altLang="en-US"/>
              <a:t>国际合作类依托基金项目的相关控制</a:t>
            </a:r>
            <a:endParaRPr lang="en-US" altLang="zh-CN"/>
          </a:p>
          <a:p>
            <a:pPr>
              <a:lnSpc>
                <a:spcPct val="90000"/>
              </a:lnSpc>
            </a:pPr>
            <a:endParaRPr lang="zh-CN" altLang="en-US"/>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000">
                <a:solidFill>
                  <a:srgbClr val="215968"/>
                </a:solidFill>
                <a:latin typeface="宋体" pitchFamily="2" charset="-122"/>
              </a:rPr>
              <a:t>  </a:t>
            </a:r>
            <a:r>
              <a:rPr lang="en-US" altLang="zh-CN" sz="2000">
                <a:solidFill>
                  <a:srgbClr val="215968"/>
                </a:solidFill>
                <a:latin typeface="宋体" pitchFamily="2" charset="-122"/>
              </a:rPr>
              <a:t>3</a:t>
            </a:r>
            <a:r>
              <a:rPr lang="zh-CN" altLang="en-US" sz="2000">
                <a:solidFill>
                  <a:srgbClr val="215968"/>
                </a:solidFill>
                <a:latin typeface="宋体" pitchFamily="2" charset="-122"/>
              </a:rPr>
              <a:t>、填写申请书</a:t>
            </a:r>
          </a:p>
        </p:txBody>
      </p:sp>
      <p:sp>
        <p:nvSpPr>
          <p:cNvPr id="112642" name="内容占位符 2"/>
          <p:cNvSpPr>
            <a:spLocks noGrp="1"/>
          </p:cNvSpPr>
          <p:nvPr>
            <p:ph idx="4294967295"/>
          </p:nvPr>
        </p:nvSpPr>
        <p:spPr>
          <a:xfrm>
            <a:off x="1116013" y="1484313"/>
            <a:ext cx="7777162" cy="4968875"/>
          </a:xfrm>
        </p:spPr>
        <p:txBody>
          <a:bodyPr/>
          <a:lstStyle/>
          <a:p>
            <a:pPr>
              <a:lnSpc>
                <a:spcPct val="150000"/>
              </a:lnSpc>
            </a:pPr>
            <a:r>
              <a:rPr lang="zh-CN" altLang="en-US" sz="1800"/>
              <a:t>个人简历模板下载</a:t>
            </a:r>
            <a:endParaRPr lang="en-US" altLang="zh-CN" sz="1800"/>
          </a:p>
          <a:p>
            <a:pPr lvl="1">
              <a:lnSpc>
                <a:spcPct val="150000"/>
              </a:lnSpc>
            </a:pPr>
            <a:r>
              <a:rPr lang="zh-CN" altLang="en-US" sz="1800"/>
              <a:t>申请人（个性化）</a:t>
            </a:r>
            <a:endParaRPr lang="en-US" altLang="zh-CN" sz="1800"/>
          </a:p>
          <a:p>
            <a:pPr lvl="1">
              <a:lnSpc>
                <a:spcPct val="150000"/>
              </a:lnSpc>
            </a:pPr>
            <a:r>
              <a:rPr lang="zh-CN" altLang="en-US" sz="1800"/>
              <a:t>参加者是通用的模板</a:t>
            </a:r>
            <a:endParaRPr lang="en-US" altLang="zh-CN" sz="1800"/>
          </a:p>
        </p:txBody>
      </p:sp>
      <p:grpSp>
        <p:nvGrpSpPr>
          <p:cNvPr id="14" name="组合 13"/>
          <p:cNvGrpSpPr>
            <a:grpSpLocks/>
          </p:cNvGrpSpPr>
          <p:nvPr/>
        </p:nvGrpSpPr>
        <p:grpSpPr bwMode="auto">
          <a:xfrm>
            <a:off x="1236663" y="1857375"/>
            <a:ext cx="7907337" cy="4000500"/>
            <a:chOff x="3071802" y="5857892"/>
            <a:chExt cx="7907961" cy="4000528"/>
          </a:xfrm>
        </p:grpSpPr>
        <p:grpSp>
          <p:nvGrpSpPr>
            <p:cNvPr id="112648" name="组合 8"/>
            <p:cNvGrpSpPr>
              <a:grpSpLocks/>
            </p:cNvGrpSpPr>
            <p:nvPr/>
          </p:nvGrpSpPr>
          <p:grpSpPr bwMode="auto">
            <a:xfrm>
              <a:off x="3071802" y="5857892"/>
              <a:ext cx="7907961" cy="4000528"/>
              <a:chOff x="2643174" y="4357694"/>
              <a:chExt cx="7907961" cy="4000528"/>
            </a:xfrm>
          </p:grpSpPr>
          <p:pic>
            <p:nvPicPr>
              <p:cNvPr id="112650" name="Picture 1" descr="C:\Users\haoyn\Documents\Tencent Files\7118459\Image\RPVC8UWQ5G_4RN(EFI_[VR7.jpg"/>
              <p:cNvPicPr>
                <a:picLocks noChangeAspect="1" noChangeArrowheads="1"/>
              </p:cNvPicPr>
              <p:nvPr/>
            </p:nvPicPr>
            <p:blipFill>
              <a:blip r:embed="rId3" cstate="print"/>
              <a:srcRect b="25494"/>
              <a:stretch>
                <a:fillRect/>
              </a:stretch>
            </p:blipFill>
            <p:spPr bwMode="auto">
              <a:xfrm>
                <a:off x="2643174" y="5000636"/>
                <a:ext cx="7907961" cy="3357586"/>
              </a:xfrm>
              <a:prstGeom prst="rect">
                <a:avLst/>
              </a:prstGeom>
              <a:noFill/>
              <a:ln w="9525">
                <a:solidFill>
                  <a:schemeClr val="accent2"/>
                </a:solidFill>
                <a:miter lim="800000"/>
                <a:headEnd/>
                <a:tailEnd/>
              </a:ln>
            </p:spPr>
          </p:pic>
          <p:sp>
            <p:nvSpPr>
              <p:cNvPr id="8" name="圆角矩形标注 7"/>
              <p:cNvSpPr/>
              <p:nvPr/>
            </p:nvSpPr>
            <p:spPr>
              <a:xfrm>
                <a:off x="6501103" y="4357694"/>
                <a:ext cx="2214737" cy="785819"/>
              </a:xfrm>
              <a:prstGeom prst="wedgeRoundRectCallout">
                <a:avLst>
                  <a:gd name="adj1" fmla="val -50908"/>
                  <a:gd name="adj2" fmla="val 108470"/>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点击“在线申请”后可下载</a:t>
                </a:r>
                <a:endParaRPr lang="zh-CN" altLang="en-US" dirty="0"/>
              </a:p>
            </p:txBody>
          </p:sp>
        </p:grpSp>
        <p:sp>
          <p:nvSpPr>
            <p:cNvPr id="7" name="圆角矩形 6"/>
            <p:cNvSpPr/>
            <p:nvPr/>
          </p:nvSpPr>
          <p:spPr>
            <a:xfrm>
              <a:off x="6715402" y="7429528"/>
              <a:ext cx="1500306" cy="2857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13" name="组合 12"/>
          <p:cNvGrpSpPr>
            <a:grpSpLocks/>
          </p:cNvGrpSpPr>
          <p:nvPr/>
        </p:nvGrpSpPr>
        <p:grpSpPr bwMode="auto">
          <a:xfrm>
            <a:off x="1071563" y="4500563"/>
            <a:ext cx="6581775" cy="2066925"/>
            <a:chOff x="785786" y="4214818"/>
            <a:chExt cx="6581775" cy="2066925"/>
          </a:xfrm>
        </p:grpSpPr>
        <p:pic>
          <p:nvPicPr>
            <p:cNvPr id="19459" name="Picture 3"/>
            <p:cNvPicPr>
              <a:picLocks noChangeAspect="1" noChangeArrowheads="1"/>
            </p:cNvPicPr>
            <p:nvPr/>
          </p:nvPicPr>
          <p:blipFill>
            <a:blip r:embed="rId4" cstate="print"/>
            <a:srcRect/>
            <a:stretch>
              <a:fillRect/>
            </a:stretch>
          </p:blipFill>
          <p:spPr bwMode="auto">
            <a:xfrm>
              <a:off x="785786" y="4214818"/>
              <a:ext cx="6581775" cy="2066925"/>
            </a:xfrm>
            <a:prstGeom prst="rect">
              <a:avLst/>
            </a:prstGeom>
            <a:solidFill>
              <a:srgbClr val="0070C0"/>
            </a:solidFill>
            <a:ln>
              <a:solidFill>
                <a:schemeClr val="accent5"/>
              </a:solidFill>
            </a:ln>
          </p:spPr>
        </p:pic>
        <p:sp>
          <p:nvSpPr>
            <p:cNvPr id="12" name="圆角矩形标注 11"/>
            <p:cNvSpPr/>
            <p:nvPr/>
          </p:nvSpPr>
          <p:spPr>
            <a:xfrm>
              <a:off x="4214786" y="5357818"/>
              <a:ext cx="2214562" cy="785812"/>
            </a:xfrm>
            <a:prstGeom prst="wedgeRoundRectCallout">
              <a:avLst>
                <a:gd name="adj1" fmla="val -98315"/>
                <a:gd name="adj2" fmla="val -115636"/>
                <a:gd name="adj3" fmla="val 16667"/>
              </a:avLst>
            </a:prstGeom>
            <a:solidFill>
              <a:srgbClr val="0070C0"/>
            </a:solidFill>
            <a:ln>
              <a:solidFill>
                <a:schemeClr val="accent5"/>
              </a:solid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填写人员信息时可下载</a:t>
              </a:r>
              <a:endParaRPr lang="zh-CN" altLang="en-US" dirty="0"/>
            </a:p>
          </p:txBody>
        </p:sp>
      </p:grpSp>
      <p:pic>
        <p:nvPicPr>
          <p:cNvPr id="15" name="Picture 2"/>
          <p:cNvPicPr>
            <a:picLocks noChangeAspect="1" noChangeArrowheads="1"/>
          </p:cNvPicPr>
          <p:nvPr/>
        </p:nvPicPr>
        <p:blipFill>
          <a:blip r:embed="rId5" cstate="print"/>
          <a:srcRect/>
          <a:stretch>
            <a:fillRect/>
          </a:stretch>
        </p:blipFill>
        <p:spPr bwMode="auto">
          <a:xfrm>
            <a:off x="2571750" y="1643063"/>
            <a:ext cx="5800725" cy="4814887"/>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000">
                <a:solidFill>
                  <a:srgbClr val="215968"/>
                </a:solidFill>
                <a:latin typeface="宋体" pitchFamily="2" charset="-122"/>
              </a:rPr>
              <a:t>  </a:t>
            </a:r>
            <a:r>
              <a:rPr lang="en-US" altLang="zh-CN" sz="2000">
                <a:solidFill>
                  <a:srgbClr val="215968"/>
                </a:solidFill>
                <a:latin typeface="宋体" pitchFamily="2" charset="-122"/>
              </a:rPr>
              <a:t>3</a:t>
            </a:r>
            <a:r>
              <a:rPr lang="zh-CN" altLang="en-US" sz="2000">
                <a:solidFill>
                  <a:srgbClr val="215968"/>
                </a:solidFill>
                <a:latin typeface="宋体" pitchFamily="2" charset="-122"/>
              </a:rPr>
              <a:t>、填写申请书</a:t>
            </a:r>
          </a:p>
        </p:txBody>
      </p:sp>
      <p:sp>
        <p:nvSpPr>
          <p:cNvPr id="3" name="内容占位符 2"/>
          <p:cNvSpPr>
            <a:spLocks noGrp="1"/>
          </p:cNvSpPr>
          <p:nvPr>
            <p:ph idx="4294967295"/>
          </p:nvPr>
        </p:nvSpPr>
        <p:spPr>
          <a:xfrm>
            <a:off x="1116013" y="1484313"/>
            <a:ext cx="7777162" cy="4968875"/>
          </a:xfrm>
        </p:spPr>
        <p:txBody>
          <a:bodyPr>
            <a:normAutofit/>
          </a:bodyPr>
          <a:lstStyle/>
          <a:p>
            <a:pPr>
              <a:lnSpc>
                <a:spcPct val="130000"/>
              </a:lnSpc>
            </a:pPr>
            <a:r>
              <a:rPr lang="zh-CN" altLang="en-US" sz="1800"/>
              <a:t>申请书填写页面的相关控制</a:t>
            </a:r>
            <a:endParaRPr lang="en-US" altLang="zh-CN" sz="1800"/>
          </a:p>
          <a:p>
            <a:pPr lvl="1">
              <a:lnSpc>
                <a:spcPct val="130000"/>
              </a:lnSpc>
            </a:pPr>
            <a:r>
              <a:rPr lang="zh-CN" altLang="en-US" sz="1600"/>
              <a:t>申请代码范围、起止日期初始化</a:t>
            </a:r>
            <a:endParaRPr lang="en-US" altLang="zh-CN" sz="1600"/>
          </a:p>
          <a:p>
            <a:pPr lvl="1">
              <a:lnSpc>
                <a:spcPct val="130000"/>
              </a:lnSpc>
            </a:pPr>
            <a:r>
              <a:rPr lang="zh-CN" altLang="en-US" sz="1600"/>
              <a:t>（研究方向）及关键词的填写（</a:t>
            </a:r>
            <a:r>
              <a:rPr lang="zh-CN" altLang="en-US" sz="1600">
                <a:solidFill>
                  <a:srgbClr val="C00000"/>
                </a:solidFill>
              </a:rPr>
              <a:t>尽量选取系统提示信息</a:t>
            </a:r>
            <a:r>
              <a:rPr lang="zh-CN" altLang="en-US" sz="1600"/>
              <a:t>）</a:t>
            </a:r>
            <a:endParaRPr lang="en-US" altLang="zh-CN" sz="1600"/>
          </a:p>
          <a:p>
            <a:pPr lvl="1">
              <a:lnSpc>
                <a:spcPct val="130000"/>
              </a:lnSpc>
            </a:pPr>
            <a:r>
              <a:rPr lang="zh-CN" altLang="en-US" sz="1600"/>
              <a:t>项目组成员控制：海外及港澳学者只有一个合作者，群体最多</a:t>
            </a:r>
            <a:r>
              <a:rPr lang="en-US" altLang="zh-CN" sz="1600"/>
              <a:t>5</a:t>
            </a:r>
            <a:r>
              <a:rPr lang="zh-CN" altLang="en-US" sz="1600"/>
              <a:t>个合作者</a:t>
            </a:r>
            <a:endParaRPr lang="en-US" altLang="zh-CN" sz="1600"/>
          </a:p>
          <a:p>
            <a:pPr lvl="1">
              <a:lnSpc>
                <a:spcPct val="130000"/>
              </a:lnSpc>
            </a:pPr>
            <a:r>
              <a:rPr lang="zh-CN" altLang="en-US" sz="1600"/>
              <a:t>经费表比例的控制</a:t>
            </a:r>
            <a:r>
              <a:rPr lang="zh-CN" altLang="en-US" sz="1300"/>
              <a:t>（</a:t>
            </a:r>
            <a:r>
              <a:rPr lang="zh-CN" altLang="en-US" sz="1200">
                <a:solidFill>
                  <a:srgbClr val="C00000"/>
                </a:solidFill>
                <a:latin typeface="宋体" pitchFamily="2" charset="-122"/>
              </a:rPr>
              <a:t>间接经费按比例自动生成</a:t>
            </a:r>
            <a:r>
              <a:rPr lang="zh-CN" altLang="en-US" sz="1200">
                <a:latin typeface="宋体" pitchFamily="2" charset="-122"/>
              </a:rPr>
              <a:t>；重大与重大仪器类用</a:t>
            </a:r>
            <a:r>
              <a:rPr lang="en-US" altLang="zh-CN" sz="1200">
                <a:latin typeface="宋体" pitchFamily="2" charset="-122"/>
              </a:rPr>
              <a:t>6</a:t>
            </a:r>
            <a:r>
              <a:rPr lang="zh-CN" altLang="en-US" sz="1200">
                <a:latin typeface="宋体" pitchFamily="2" charset="-122"/>
              </a:rPr>
              <a:t>个表；其余项目用一张表</a:t>
            </a:r>
            <a:r>
              <a:rPr lang="zh-CN" altLang="en-US" sz="1300"/>
              <a:t>）</a:t>
            </a:r>
            <a:endParaRPr lang="en-US" altLang="zh-CN" sz="1600"/>
          </a:p>
          <a:p>
            <a:pPr lvl="1">
              <a:lnSpc>
                <a:spcPct val="130000"/>
              </a:lnSpc>
            </a:pPr>
            <a:r>
              <a:rPr lang="zh-CN" altLang="en-US" sz="1600"/>
              <a:t>正文：文件大小、格式（</a:t>
            </a:r>
            <a:r>
              <a:rPr lang="en-US" altLang="zh-CN" sz="1600"/>
              <a:t>3M</a:t>
            </a:r>
            <a:r>
              <a:rPr lang="zh-CN" altLang="en-US" sz="1600"/>
              <a:t>，</a:t>
            </a:r>
            <a:r>
              <a:rPr lang="en-US" altLang="zh-CN" sz="1600"/>
              <a:t>PDF</a:t>
            </a:r>
            <a:r>
              <a:rPr lang="zh-CN" altLang="en-US" sz="1600"/>
              <a:t>）</a:t>
            </a:r>
            <a:endParaRPr lang="en-US" altLang="zh-CN" sz="1600"/>
          </a:p>
          <a:p>
            <a:pPr lvl="1">
              <a:lnSpc>
                <a:spcPct val="130000"/>
              </a:lnSpc>
            </a:pPr>
            <a:r>
              <a:rPr lang="zh-CN" altLang="en-US" sz="1600"/>
              <a:t>研究成果：各类项目相关要求（具体）</a:t>
            </a:r>
            <a:endParaRPr lang="en-US" altLang="zh-CN" sz="1600"/>
          </a:p>
          <a:p>
            <a:pPr lvl="1">
              <a:lnSpc>
                <a:spcPct val="130000"/>
              </a:lnSpc>
            </a:pPr>
            <a:r>
              <a:rPr lang="zh-CN" altLang="en-US" sz="1600"/>
              <a:t>附件类型的规范化：</a:t>
            </a:r>
            <a:r>
              <a:rPr lang="zh-CN" altLang="en-US" sz="1300"/>
              <a:t>附件类型与项目类型相关；大小不超过</a:t>
            </a:r>
            <a:r>
              <a:rPr lang="en-US" altLang="zh-CN" sz="1300"/>
              <a:t>1M</a:t>
            </a:r>
            <a:r>
              <a:rPr lang="zh-CN" altLang="en-US" sz="1300"/>
              <a:t>，格式为 </a:t>
            </a:r>
            <a:r>
              <a:rPr lang="en-US" altLang="zh-CN" sz="1300"/>
              <a:t>.jpg.PDF ,</a:t>
            </a:r>
            <a:r>
              <a:rPr lang="zh-CN" altLang="en-US" sz="1300"/>
              <a:t>个数为不超过</a:t>
            </a:r>
            <a:r>
              <a:rPr lang="en-US" altLang="zh-CN" sz="1300"/>
              <a:t>20</a:t>
            </a:r>
            <a:r>
              <a:rPr lang="zh-CN" altLang="en-US" sz="1300"/>
              <a:t>个</a:t>
            </a:r>
            <a:endParaRPr lang="en-US" altLang="zh-CN" sz="1600"/>
          </a:p>
        </p:txBody>
      </p:sp>
      <p:pic>
        <p:nvPicPr>
          <p:cNvPr id="4" name="Picture 3"/>
          <p:cNvPicPr>
            <a:picLocks noChangeAspect="1" noChangeArrowheads="1"/>
          </p:cNvPicPr>
          <p:nvPr/>
        </p:nvPicPr>
        <p:blipFill>
          <a:blip r:embed="rId3" cstate="print"/>
          <a:srcRect/>
          <a:stretch>
            <a:fillRect/>
          </a:stretch>
        </p:blipFill>
        <p:spPr bwMode="auto">
          <a:xfrm>
            <a:off x="5435600" y="5516563"/>
            <a:ext cx="1635125" cy="1270000"/>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7400925" y="5516563"/>
            <a:ext cx="1316038" cy="1270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000">
                <a:solidFill>
                  <a:srgbClr val="215968"/>
                </a:solidFill>
                <a:latin typeface="宋体" pitchFamily="2" charset="-122"/>
              </a:rPr>
              <a:t>在线填写检查</a:t>
            </a:r>
          </a:p>
        </p:txBody>
      </p:sp>
      <p:sp>
        <p:nvSpPr>
          <p:cNvPr id="3" name="内容占位符 2"/>
          <p:cNvSpPr>
            <a:spLocks noGrp="1"/>
          </p:cNvSpPr>
          <p:nvPr>
            <p:ph idx="4294967295"/>
          </p:nvPr>
        </p:nvSpPr>
        <p:spPr>
          <a:xfrm>
            <a:off x="989013" y="1727200"/>
            <a:ext cx="7580312" cy="4402138"/>
          </a:xfrm>
        </p:spPr>
        <p:txBody>
          <a:bodyPr>
            <a:normAutofit/>
          </a:bodyPr>
          <a:lstStyle/>
          <a:p>
            <a:pPr marL="342900" lvl="1" indent="-342900">
              <a:lnSpc>
                <a:spcPct val="130000"/>
              </a:lnSpc>
              <a:buFont typeface="Wingdings 2" pitchFamily="18" charset="2"/>
              <a:buChar char=""/>
            </a:pPr>
            <a:r>
              <a:rPr lang="zh-CN" altLang="en-US">
                <a:latin typeface="宋体" pitchFamily="2" charset="-122"/>
              </a:rPr>
              <a:t>限项提醒：</a:t>
            </a:r>
            <a:endParaRPr lang="en-US" altLang="zh-CN">
              <a:latin typeface="宋体" pitchFamily="2" charset="-122"/>
            </a:endParaRPr>
          </a:p>
          <a:p>
            <a:pPr marL="538163" indent="-182563">
              <a:lnSpc>
                <a:spcPct val="150000"/>
              </a:lnSpc>
              <a:buClr>
                <a:srgbClr val="215968"/>
              </a:buClr>
              <a:buFont typeface="Calibri" pitchFamily="34" charset="0"/>
              <a:buAutoNum type="arabicPeriod"/>
            </a:pPr>
            <a:r>
              <a:rPr lang="zh-CN" altLang="zh-CN" sz="1600">
                <a:solidFill>
                  <a:srgbClr val="0070C0"/>
                </a:solidFill>
                <a:latin typeface="宋体" pitchFamily="2" charset="-122"/>
              </a:rPr>
              <a:t>申请人同年只能申请</a:t>
            </a:r>
            <a:r>
              <a:rPr lang="en-US" altLang="zh-CN" sz="1600">
                <a:solidFill>
                  <a:srgbClr val="0070C0"/>
                </a:solidFill>
                <a:latin typeface="宋体" pitchFamily="2" charset="-122"/>
              </a:rPr>
              <a:t>1</a:t>
            </a:r>
            <a:r>
              <a:rPr lang="zh-CN" altLang="zh-CN" sz="1600">
                <a:solidFill>
                  <a:srgbClr val="0070C0"/>
                </a:solidFill>
                <a:latin typeface="宋体" pitchFamily="2" charset="-122"/>
              </a:rPr>
              <a:t>项同类型项目；</a:t>
            </a:r>
          </a:p>
          <a:p>
            <a:pPr marL="538163" indent="-182563">
              <a:lnSpc>
                <a:spcPct val="150000"/>
              </a:lnSpc>
              <a:buClr>
                <a:srgbClr val="215968"/>
              </a:buClr>
              <a:buFont typeface="Calibri" pitchFamily="34" charset="0"/>
              <a:buAutoNum type="arabicPeriod"/>
            </a:pPr>
            <a:r>
              <a:rPr lang="zh-CN" altLang="zh-CN" sz="1600">
                <a:solidFill>
                  <a:srgbClr val="0070C0"/>
                </a:solidFill>
                <a:latin typeface="宋体" pitchFamily="2" charset="-122"/>
              </a:rPr>
              <a:t>上一年度获得资助、本年度不能申请同类型项目；</a:t>
            </a:r>
          </a:p>
          <a:p>
            <a:pPr marL="538163" indent="-182563">
              <a:lnSpc>
                <a:spcPct val="150000"/>
              </a:lnSpc>
              <a:buClr>
                <a:srgbClr val="215968"/>
              </a:buClr>
              <a:buFont typeface="Calibri" pitchFamily="34" charset="0"/>
              <a:buAutoNum type="arabicPeriod"/>
            </a:pPr>
            <a:r>
              <a:rPr lang="zh-CN" altLang="zh-CN" sz="1600">
                <a:solidFill>
                  <a:srgbClr val="0070C0"/>
                </a:solidFill>
                <a:latin typeface="宋体" pitchFamily="2" charset="-122"/>
              </a:rPr>
              <a:t>高级专业技术职务人员申请承担总数</a:t>
            </a:r>
            <a:r>
              <a:rPr lang="en-US" altLang="zh-CN" sz="1600">
                <a:solidFill>
                  <a:srgbClr val="0070C0"/>
                </a:solidFill>
                <a:latin typeface="宋体" pitchFamily="2" charset="-122"/>
              </a:rPr>
              <a:t>3</a:t>
            </a:r>
            <a:r>
              <a:rPr lang="zh-CN" altLang="zh-CN" sz="1600">
                <a:solidFill>
                  <a:srgbClr val="0070C0"/>
                </a:solidFill>
                <a:latin typeface="宋体" pitchFamily="2" charset="-122"/>
              </a:rPr>
              <a:t>项规定；</a:t>
            </a:r>
          </a:p>
          <a:p>
            <a:pPr marL="538163" indent="-182563">
              <a:lnSpc>
                <a:spcPct val="150000"/>
              </a:lnSpc>
              <a:buClr>
                <a:srgbClr val="215968"/>
              </a:buClr>
              <a:buFont typeface="Calibri" pitchFamily="34" charset="0"/>
              <a:buAutoNum type="arabicPeriod"/>
            </a:pPr>
            <a:r>
              <a:rPr lang="zh-CN" altLang="zh-CN" sz="1600">
                <a:solidFill>
                  <a:srgbClr val="0070C0"/>
                </a:solidFill>
                <a:latin typeface="宋体" pitchFamily="2" charset="-122"/>
              </a:rPr>
              <a:t>作为负责人限获得</a:t>
            </a:r>
            <a:r>
              <a:rPr lang="en-US" altLang="zh-CN" sz="1600">
                <a:solidFill>
                  <a:srgbClr val="0070C0"/>
                </a:solidFill>
                <a:latin typeface="宋体" pitchFamily="2" charset="-122"/>
              </a:rPr>
              <a:t>1</a:t>
            </a:r>
            <a:r>
              <a:rPr lang="zh-CN" altLang="zh-CN" sz="1600">
                <a:solidFill>
                  <a:srgbClr val="0070C0"/>
                </a:solidFill>
                <a:latin typeface="宋体" pitchFamily="2" charset="-122"/>
              </a:rPr>
              <a:t>次资助的项目类型（青年、优青、杰青）；</a:t>
            </a:r>
          </a:p>
          <a:p>
            <a:pPr marL="538163" indent="-182563">
              <a:lnSpc>
                <a:spcPct val="150000"/>
              </a:lnSpc>
              <a:buClr>
                <a:srgbClr val="215968"/>
              </a:buClr>
              <a:buFont typeface="Calibri" pitchFamily="34" charset="0"/>
              <a:buAutoNum type="arabicPeriod"/>
            </a:pPr>
            <a:r>
              <a:rPr lang="zh-CN" altLang="zh-CN" sz="1600">
                <a:solidFill>
                  <a:srgbClr val="0070C0"/>
                </a:solidFill>
                <a:latin typeface="宋体" pitchFamily="2" charset="-122"/>
              </a:rPr>
              <a:t>不具高级专业技术职务人员限负责</a:t>
            </a:r>
            <a:r>
              <a:rPr lang="en-US" altLang="zh-CN" sz="1600">
                <a:solidFill>
                  <a:srgbClr val="0070C0"/>
                </a:solidFill>
                <a:latin typeface="宋体" pitchFamily="2" charset="-122"/>
              </a:rPr>
              <a:t>1</a:t>
            </a:r>
            <a:r>
              <a:rPr lang="zh-CN" altLang="zh-CN" sz="1600">
                <a:solidFill>
                  <a:srgbClr val="0070C0"/>
                </a:solidFill>
                <a:latin typeface="宋体" pitchFamily="2" charset="-122"/>
              </a:rPr>
              <a:t>项，当年结题的青年基金项目负责人申请面上项目不限；</a:t>
            </a:r>
          </a:p>
          <a:p>
            <a:pPr marL="538163" indent="-182563">
              <a:lnSpc>
                <a:spcPct val="150000"/>
              </a:lnSpc>
              <a:buClr>
                <a:srgbClr val="215968"/>
              </a:buClr>
              <a:buFont typeface="Calibri" pitchFamily="34" charset="0"/>
              <a:buAutoNum type="arabicPeriod"/>
            </a:pPr>
            <a:r>
              <a:rPr lang="zh-CN" altLang="zh-CN" sz="1600">
                <a:solidFill>
                  <a:srgbClr val="0070C0"/>
                </a:solidFill>
                <a:latin typeface="宋体" pitchFamily="2" charset="-122"/>
              </a:rPr>
              <a:t>仪器类限</a:t>
            </a:r>
            <a:r>
              <a:rPr lang="en-US" altLang="zh-CN" sz="1600">
                <a:solidFill>
                  <a:srgbClr val="0070C0"/>
                </a:solidFill>
                <a:latin typeface="宋体" pitchFamily="2" charset="-122"/>
              </a:rPr>
              <a:t>1</a:t>
            </a:r>
            <a:r>
              <a:rPr lang="zh-CN" altLang="zh-CN" sz="1600">
                <a:solidFill>
                  <a:srgbClr val="0070C0"/>
                </a:solidFill>
                <a:latin typeface="宋体" pitchFamily="2" charset="-122"/>
              </a:rPr>
              <a:t>项；</a:t>
            </a:r>
          </a:p>
          <a:p>
            <a:pPr marL="538163" indent="-182563">
              <a:lnSpc>
                <a:spcPct val="150000"/>
              </a:lnSpc>
              <a:buClr>
                <a:srgbClr val="215968"/>
              </a:buClr>
              <a:buFont typeface="Calibri" pitchFamily="34" charset="0"/>
              <a:buAutoNum type="arabicPeriod"/>
            </a:pPr>
            <a:r>
              <a:rPr lang="zh-CN" altLang="zh-CN" sz="1600">
                <a:solidFill>
                  <a:srgbClr val="0070C0"/>
                </a:solidFill>
                <a:latin typeface="宋体" pitchFamily="2" charset="-122"/>
              </a:rPr>
              <a:t>连续两年申请面上项目后暂停申请</a:t>
            </a:r>
            <a:r>
              <a:rPr lang="en-US" altLang="zh-CN" sz="1600">
                <a:solidFill>
                  <a:srgbClr val="0070C0"/>
                </a:solidFill>
                <a:latin typeface="宋体" pitchFamily="2" charset="-122"/>
              </a:rPr>
              <a:t>1</a:t>
            </a:r>
            <a:r>
              <a:rPr lang="zh-CN" altLang="zh-CN" sz="1600">
                <a:solidFill>
                  <a:srgbClr val="0070C0"/>
                </a:solidFill>
                <a:latin typeface="宋体" pitchFamily="2" charset="-122"/>
              </a:rPr>
              <a:t>年的规定。</a:t>
            </a: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800">
                <a:solidFill>
                  <a:schemeClr val="bg1"/>
                </a:solidFill>
                <a:latin typeface="宋体" pitchFamily="2" charset="-122"/>
              </a:rPr>
              <a:t>在线填写检查</a:t>
            </a:r>
          </a:p>
        </p:txBody>
      </p:sp>
      <p:sp>
        <p:nvSpPr>
          <p:cNvPr id="3" name="内容占位符 2"/>
          <p:cNvSpPr>
            <a:spLocks noGrp="1"/>
          </p:cNvSpPr>
          <p:nvPr>
            <p:ph idx="4294967295"/>
          </p:nvPr>
        </p:nvSpPr>
        <p:spPr>
          <a:xfrm>
            <a:off x="684213" y="908050"/>
            <a:ext cx="7931150" cy="4525963"/>
          </a:xfrm>
        </p:spPr>
        <p:txBody>
          <a:bodyPr>
            <a:normAutofit/>
          </a:bodyPr>
          <a:lstStyle/>
          <a:p>
            <a:pPr>
              <a:lnSpc>
                <a:spcPct val="150000"/>
              </a:lnSpc>
            </a:pPr>
            <a:r>
              <a:rPr lang="zh-CN" altLang="en-US" sz="1800">
                <a:latin typeface="宋体" pitchFamily="2" charset="-122"/>
              </a:rPr>
              <a:t>限项提醒条件：</a:t>
            </a:r>
            <a:endParaRPr lang="en-US" altLang="zh-CN" sz="1800">
              <a:latin typeface="宋体" pitchFamily="2" charset="-122"/>
            </a:endParaRPr>
          </a:p>
          <a:p>
            <a:pPr lvl="1">
              <a:lnSpc>
                <a:spcPct val="150000"/>
              </a:lnSpc>
            </a:pPr>
            <a:r>
              <a:rPr lang="zh-CN" altLang="en-US" sz="1800">
                <a:solidFill>
                  <a:srgbClr val="C00000"/>
                </a:solidFill>
                <a:latin typeface="宋体" pitchFamily="2" charset="-122"/>
              </a:rPr>
              <a:t>项目申请人提交项目申请书</a:t>
            </a:r>
            <a:r>
              <a:rPr lang="zh-CN" altLang="en-US" sz="1800">
                <a:solidFill>
                  <a:srgbClr val="595959"/>
                </a:solidFill>
                <a:latin typeface="宋体" pitchFamily="2" charset="-122"/>
              </a:rPr>
              <a:t>时，系统提示参加人证件号信息被使用的次数（按违规情况）：</a:t>
            </a:r>
            <a:endParaRPr lang="en-US" altLang="zh-CN" sz="1800">
              <a:solidFill>
                <a:srgbClr val="595959"/>
              </a:solidFill>
              <a:latin typeface="宋体" pitchFamily="2" charset="-122"/>
            </a:endParaRPr>
          </a:p>
          <a:p>
            <a:pPr lvl="1">
              <a:lnSpc>
                <a:spcPct val="150000"/>
              </a:lnSpc>
            </a:pPr>
            <a:r>
              <a:rPr lang="zh-CN" altLang="en-US" sz="1800">
                <a:solidFill>
                  <a:srgbClr val="595959"/>
                </a:solidFill>
                <a:latin typeface="宋体" pitchFamily="2" charset="-122"/>
              </a:rPr>
              <a:t>所有的检查项均以“</a:t>
            </a:r>
            <a:r>
              <a:rPr lang="zh-CN" altLang="en-US" sz="1800">
                <a:solidFill>
                  <a:srgbClr val="C00000"/>
                </a:solidFill>
                <a:latin typeface="宋体" pitchFamily="2" charset="-122"/>
              </a:rPr>
              <a:t>证件号</a:t>
            </a:r>
            <a:r>
              <a:rPr lang="zh-CN" altLang="en-US" sz="1800">
                <a:solidFill>
                  <a:srgbClr val="595959"/>
                </a:solidFill>
                <a:latin typeface="宋体" pitchFamily="2" charset="-122"/>
              </a:rPr>
              <a:t>”为人的唯一标识 </a:t>
            </a:r>
            <a:r>
              <a:rPr lang="zh-CN" altLang="zh-CN" sz="1800">
                <a:solidFill>
                  <a:srgbClr val="595959"/>
                </a:solidFill>
                <a:latin typeface="宋体" pitchFamily="2" charset="-122"/>
              </a:rPr>
              <a:t>；</a:t>
            </a:r>
          </a:p>
          <a:p>
            <a:pPr lvl="1">
              <a:lnSpc>
                <a:spcPct val="150000"/>
              </a:lnSpc>
            </a:pPr>
            <a:r>
              <a:rPr lang="zh-CN" altLang="en-US" sz="1800">
                <a:solidFill>
                  <a:srgbClr val="595959"/>
                </a:solidFill>
                <a:latin typeface="宋体" pitchFamily="2" charset="-122"/>
              </a:rPr>
              <a:t>除了证件类型选择“</a:t>
            </a:r>
            <a:r>
              <a:rPr lang="zh-CN" altLang="en-US" sz="1800">
                <a:solidFill>
                  <a:srgbClr val="C00000"/>
                </a:solidFill>
                <a:latin typeface="宋体" pitchFamily="2" charset="-122"/>
              </a:rPr>
              <a:t>二代身份证</a:t>
            </a:r>
            <a:r>
              <a:rPr lang="zh-CN" altLang="en-US" sz="1800">
                <a:solidFill>
                  <a:srgbClr val="595959"/>
                </a:solidFill>
                <a:latin typeface="宋体" pitchFamily="2" charset="-122"/>
              </a:rPr>
              <a:t>”的情况强制判断，其他的“</a:t>
            </a:r>
            <a:r>
              <a:rPr lang="zh-CN" altLang="en-US" sz="1800">
                <a:solidFill>
                  <a:srgbClr val="C00000"/>
                </a:solidFill>
                <a:latin typeface="宋体" pitchFamily="2" charset="-122"/>
              </a:rPr>
              <a:t>军人证件、回乡证、台胞证、护照</a:t>
            </a:r>
            <a:r>
              <a:rPr lang="zh-CN" altLang="en-US" sz="1800">
                <a:solidFill>
                  <a:srgbClr val="595959"/>
                </a:solidFill>
                <a:latin typeface="宋体" pitchFamily="2" charset="-122"/>
              </a:rPr>
              <a:t>”均只是提示不做强制；</a:t>
            </a:r>
            <a:endParaRPr lang="en-US" altLang="zh-CN" sz="1800">
              <a:solidFill>
                <a:srgbClr val="595959"/>
              </a:solidFill>
              <a:latin typeface="宋体" pitchFamily="2" charset="-122"/>
            </a:endParaRPr>
          </a:p>
          <a:p>
            <a:pPr lvl="1">
              <a:lnSpc>
                <a:spcPct val="150000"/>
              </a:lnSpc>
            </a:pPr>
            <a:r>
              <a:rPr lang="zh-CN" altLang="en-US" sz="1800">
                <a:solidFill>
                  <a:srgbClr val="595959"/>
                </a:solidFill>
                <a:latin typeface="宋体" pitchFamily="2" charset="-122"/>
              </a:rPr>
              <a:t>如遇提示信息有误，请与信息中心及时联系。</a:t>
            </a:r>
            <a:endParaRPr lang="en-US" altLang="zh-CN" sz="1800">
              <a:solidFill>
                <a:srgbClr val="595959"/>
              </a:solidFill>
              <a:latin typeface="宋体" pitchFamily="2" charset="-122"/>
            </a:endParaRPr>
          </a:p>
          <a:p>
            <a:pPr lvl="2">
              <a:lnSpc>
                <a:spcPct val="150000"/>
              </a:lnSpc>
            </a:pPr>
            <a:endParaRPr lang="zh-CN" altLang="en-US" sz="1500"/>
          </a:p>
        </p:txBody>
      </p:sp>
      <p:pic>
        <p:nvPicPr>
          <p:cNvPr id="1026" name="Picture 2"/>
          <p:cNvPicPr>
            <a:picLocks noChangeAspect="1" noChangeArrowheads="1"/>
          </p:cNvPicPr>
          <p:nvPr/>
        </p:nvPicPr>
        <p:blipFill>
          <a:blip r:embed="rId3" cstate="print"/>
          <a:srcRect/>
          <a:stretch>
            <a:fillRect/>
          </a:stretch>
        </p:blipFill>
        <p:spPr bwMode="auto">
          <a:xfrm>
            <a:off x="2484438" y="1989138"/>
            <a:ext cx="5210175" cy="1600200"/>
          </a:xfrm>
          <a:prstGeom prst="rect">
            <a:avLst/>
          </a:prstGeom>
          <a:noFill/>
          <a:ln w="9525">
            <a:solidFill>
              <a:schemeClr val="accent2"/>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357438" y="4221163"/>
            <a:ext cx="5286375" cy="14573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000">
                <a:solidFill>
                  <a:srgbClr val="215968"/>
                </a:solidFill>
              </a:rPr>
              <a:t>申请书</a:t>
            </a:r>
            <a:r>
              <a:rPr lang="en-US" altLang="zh-CN" sz="2000">
                <a:solidFill>
                  <a:srgbClr val="215968"/>
                </a:solidFill>
                <a:latin typeface="宋体" pitchFamily="2" charset="-122"/>
              </a:rPr>
              <a:t>PDF</a:t>
            </a:r>
            <a:endParaRPr lang="zh-CN" altLang="en-US" sz="2000">
              <a:solidFill>
                <a:srgbClr val="215968"/>
              </a:solidFill>
              <a:latin typeface="宋体" pitchFamily="2" charset="-122"/>
            </a:endParaRPr>
          </a:p>
        </p:txBody>
      </p:sp>
      <p:sp>
        <p:nvSpPr>
          <p:cNvPr id="3" name="内容占位符 2"/>
          <p:cNvSpPr>
            <a:spLocks noGrp="1"/>
          </p:cNvSpPr>
          <p:nvPr>
            <p:ph idx="4294967295"/>
          </p:nvPr>
        </p:nvSpPr>
        <p:spPr>
          <a:xfrm>
            <a:off x="1042988" y="1700213"/>
            <a:ext cx="7931150" cy="4525962"/>
          </a:xfrm>
        </p:spPr>
        <p:txBody>
          <a:bodyPr>
            <a:normAutofit/>
          </a:bodyPr>
          <a:lstStyle/>
          <a:p>
            <a:pPr>
              <a:lnSpc>
                <a:spcPct val="140000"/>
              </a:lnSpc>
            </a:pPr>
            <a:r>
              <a:rPr lang="zh-CN" altLang="en-US" sz="1800">
                <a:latin typeface="宋体" pitchFamily="2" charset="-122"/>
              </a:rPr>
              <a:t>申请书</a:t>
            </a:r>
            <a:r>
              <a:rPr lang="en-US" altLang="zh-CN" sz="1800">
                <a:latin typeface="宋体" pitchFamily="2" charset="-122"/>
              </a:rPr>
              <a:t>PDF</a:t>
            </a:r>
            <a:r>
              <a:rPr lang="zh-CN" altLang="en-US" sz="1800">
                <a:latin typeface="宋体" pitchFamily="2" charset="-122"/>
              </a:rPr>
              <a:t>内容：</a:t>
            </a:r>
            <a:endParaRPr lang="en-US" altLang="zh-CN" sz="1800">
              <a:latin typeface="宋体" pitchFamily="2" charset="-122"/>
            </a:endParaRPr>
          </a:p>
          <a:p>
            <a:pPr lvl="1">
              <a:lnSpc>
                <a:spcPct val="140000"/>
              </a:lnSpc>
            </a:pPr>
            <a:r>
              <a:rPr lang="zh-CN" altLang="en-US" sz="1800"/>
              <a:t>封面、简表信息、项目组成员；</a:t>
            </a:r>
            <a:endParaRPr lang="en-US" altLang="zh-CN" sz="1800"/>
          </a:p>
          <a:p>
            <a:pPr lvl="1">
              <a:lnSpc>
                <a:spcPct val="140000"/>
              </a:lnSpc>
            </a:pPr>
            <a:r>
              <a:rPr lang="zh-CN" altLang="en-US" sz="1800"/>
              <a:t>资金预算表；</a:t>
            </a:r>
            <a:endParaRPr lang="en-US" altLang="zh-CN" sz="1800"/>
          </a:p>
          <a:p>
            <a:pPr lvl="1">
              <a:lnSpc>
                <a:spcPct val="140000"/>
              </a:lnSpc>
            </a:pPr>
            <a:r>
              <a:rPr lang="zh-CN" altLang="en-US" sz="1800"/>
              <a:t>正文报告；</a:t>
            </a:r>
            <a:endParaRPr lang="en-US" altLang="zh-CN" sz="1800"/>
          </a:p>
          <a:p>
            <a:pPr lvl="1">
              <a:lnSpc>
                <a:spcPct val="140000"/>
              </a:lnSpc>
            </a:pPr>
            <a:r>
              <a:rPr lang="zh-CN" altLang="en-US" sz="1800"/>
              <a:t>简历信息</a:t>
            </a:r>
            <a:r>
              <a:rPr lang="zh-CN" altLang="en-US" sz="1500">
                <a:solidFill>
                  <a:srgbClr val="C00000"/>
                </a:solidFill>
              </a:rPr>
              <a:t>（按成员表顺序生成）</a:t>
            </a:r>
            <a:r>
              <a:rPr lang="zh-CN" altLang="en-US" sz="1500"/>
              <a:t>；</a:t>
            </a:r>
            <a:endParaRPr lang="en-US" altLang="zh-CN" sz="1500"/>
          </a:p>
          <a:p>
            <a:pPr lvl="1">
              <a:lnSpc>
                <a:spcPct val="140000"/>
              </a:lnSpc>
            </a:pPr>
            <a:r>
              <a:rPr lang="zh-CN" altLang="en-US" sz="1800"/>
              <a:t>研究成果列表；</a:t>
            </a:r>
            <a:endParaRPr lang="en-US" altLang="zh-CN" sz="1800"/>
          </a:p>
          <a:p>
            <a:pPr lvl="1">
              <a:lnSpc>
                <a:spcPct val="140000"/>
              </a:lnSpc>
            </a:pPr>
            <a:r>
              <a:rPr lang="zh-CN" altLang="en-US" sz="1800"/>
              <a:t>附件列表；</a:t>
            </a:r>
            <a:endParaRPr lang="en-US" altLang="zh-CN" sz="1800"/>
          </a:p>
          <a:p>
            <a:pPr lvl="1">
              <a:lnSpc>
                <a:spcPct val="140000"/>
              </a:lnSpc>
            </a:pPr>
            <a:r>
              <a:rPr lang="zh-CN" altLang="en-US" sz="1800"/>
              <a:t>签字页</a:t>
            </a:r>
            <a:r>
              <a:rPr lang="zh-CN" altLang="en-US" sz="1500">
                <a:solidFill>
                  <a:srgbClr val="C00000"/>
                </a:solidFill>
              </a:rPr>
              <a:t>（项目组成员信息调整）</a:t>
            </a:r>
            <a:endParaRPr lang="en-US" altLang="zh-CN" sz="1500">
              <a:solidFill>
                <a:srgbClr val="C00000"/>
              </a:solidFill>
            </a:endParaRPr>
          </a:p>
          <a:p>
            <a:pPr lvl="2">
              <a:lnSpc>
                <a:spcPct val="140000"/>
              </a:lnSpc>
            </a:pPr>
            <a:endParaRPr lang="zh-CN" altLang="en-US" sz="150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800">
                <a:solidFill>
                  <a:schemeClr val="bg1"/>
                </a:solidFill>
              </a:rPr>
              <a:t>申请书填写样例</a:t>
            </a:r>
            <a:endParaRPr lang="zh-CN" altLang="en-US" sz="2800">
              <a:solidFill>
                <a:schemeClr val="bg1"/>
              </a:solidFill>
              <a:latin typeface="宋体" pitchFamily="2" charset="-122"/>
            </a:endParaRPr>
          </a:p>
        </p:txBody>
      </p:sp>
      <p:pic>
        <p:nvPicPr>
          <p:cNvPr id="118786" name="Picture 6" descr="I9LHNDNOPCK[D6NWT`XYQ@E"/>
          <p:cNvPicPr>
            <a:picLocks noChangeAspect="1" noChangeArrowheads="1"/>
          </p:cNvPicPr>
          <p:nvPr/>
        </p:nvPicPr>
        <p:blipFill>
          <a:blip r:embed="rId3" cstate="print"/>
          <a:srcRect/>
          <a:stretch>
            <a:fillRect/>
          </a:stretch>
        </p:blipFill>
        <p:spPr bwMode="auto">
          <a:xfrm>
            <a:off x="684213" y="836613"/>
            <a:ext cx="7843837" cy="5314950"/>
          </a:xfrm>
          <a:prstGeom prst="rect">
            <a:avLst/>
          </a:prstGeom>
          <a:noFill/>
          <a:ln w="9525">
            <a:solidFill>
              <a:schemeClr val="accent2"/>
            </a:solidFill>
            <a:miter lim="800000"/>
            <a:headEnd/>
            <a:tailEnd/>
          </a:ln>
        </p:spPr>
      </p:pic>
      <p:grpSp>
        <p:nvGrpSpPr>
          <p:cNvPr id="9" name="组合 8"/>
          <p:cNvGrpSpPr/>
          <p:nvPr/>
        </p:nvGrpSpPr>
        <p:grpSpPr>
          <a:xfrm>
            <a:off x="4500562" y="3786190"/>
            <a:ext cx="2500330" cy="928694"/>
            <a:chOff x="4500562" y="3786190"/>
            <a:chExt cx="2500330" cy="928694"/>
          </a:xfrm>
          <a:solidFill>
            <a:srgbClr val="0070C0"/>
          </a:solidFill>
        </p:grpSpPr>
        <p:sp>
          <p:nvSpPr>
            <p:cNvPr id="7" name="圆角矩形标注 6"/>
            <p:cNvSpPr/>
            <p:nvPr/>
          </p:nvSpPr>
          <p:spPr>
            <a:xfrm>
              <a:off x="4500562" y="3786190"/>
              <a:ext cx="2500330" cy="928694"/>
            </a:xfrm>
            <a:prstGeom prst="wedgeRoundRectCallout">
              <a:avLst>
                <a:gd name="adj1" fmla="val -85397"/>
                <a:gd name="adj2" fmla="val -117404"/>
                <a:gd name="adj3" fmla="val 16667"/>
              </a:avLst>
            </a:prstGeom>
            <a:grp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系统默认生成开始与结束日期，申请人可自行调整</a:t>
              </a:r>
              <a:endParaRPr lang="zh-CN" altLang="en-US" dirty="0"/>
            </a:p>
          </p:txBody>
        </p:sp>
        <p:sp>
          <p:nvSpPr>
            <p:cNvPr id="8" name="圆角矩形标注 7"/>
            <p:cNvSpPr/>
            <p:nvPr/>
          </p:nvSpPr>
          <p:spPr>
            <a:xfrm>
              <a:off x="4500562" y="3786190"/>
              <a:ext cx="2500330" cy="928694"/>
            </a:xfrm>
            <a:prstGeom prst="wedgeRoundRectCallout">
              <a:avLst>
                <a:gd name="adj1" fmla="val -4579"/>
                <a:gd name="adj2" fmla="val -125913"/>
                <a:gd name="adj3" fmla="val 16667"/>
              </a:avLst>
            </a:prstGeom>
            <a:grp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系统默认生成开始与结束日期，申请人可自行调整</a:t>
              </a:r>
              <a:endParaRPr lang="zh-CN" altLang="en-US" dirty="0"/>
            </a:p>
          </p:txBody>
        </p:sp>
      </p:gr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19113" y="1001713"/>
            <a:ext cx="8229600" cy="5451475"/>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rtl="0" eaLnBrk="0" fontAlgn="base" hangingPunct="0">
              <a:spcBef>
                <a:spcPct val="0"/>
              </a:spcBef>
              <a:spcAft>
                <a:spcPct val="0"/>
              </a:spcAft>
              <a:defRPr sz="3200" b="1" kern="1200">
                <a:solidFill>
                  <a:schemeClr val="dk1"/>
                </a:solidFill>
                <a:effectLst/>
                <a:latin typeface="黑体" pitchFamily="49" charset="-122"/>
                <a:ea typeface="黑体" pitchFamily="49" charset="-122"/>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lnSpc>
                <a:spcPct val="120000"/>
              </a:lnSpc>
              <a:defRPr/>
            </a:pPr>
            <a:r>
              <a:rPr lang="en-US" altLang="zh-CN" sz="2400" dirty="0" smtClean="0"/>
              <a:t>1</a:t>
            </a:r>
            <a:r>
              <a:rPr lang="zh-CN" altLang="en-US" sz="2400" dirty="0" smtClean="0"/>
              <a:t>．各类型项目限项申请规定 </a:t>
            </a:r>
            <a:br>
              <a:rPr lang="zh-CN" altLang="en-US" sz="2400" dirty="0" smtClean="0"/>
            </a:br>
            <a:r>
              <a:rPr lang="zh-CN" altLang="en-US" sz="2000" dirty="0" smtClean="0"/>
              <a:t>   </a:t>
            </a:r>
            <a:r>
              <a:rPr lang="zh-CN" altLang="en-US" sz="2000" dirty="0" smtClean="0">
                <a:solidFill>
                  <a:srgbClr val="C00000"/>
                </a:solidFill>
              </a:rPr>
              <a:t>申请人（不含参与者）同年只能申请</a:t>
            </a:r>
            <a:r>
              <a:rPr lang="en-US" altLang="zh-CN" sz="2000" dirty="0" smtClean="0">
                <a:solidFill>
                  <a:srgbClr val="C00000"/>
                </a:solidFill>
              </a:rPr>
              <a:t>1</a:t>
            </a:r>
            <a:r>
              <a:rPr lang="zh-CN" altLang="en-US" sz="2000" dirty="0" smtClean="0">
                <a:solidFill>
                  <a:srgbClr val="C00000"/>
                </a:solidFill>
              </a:rPr>
              <a:t>项同类型项目。</a:t>
            </a:r>
            <a:r>
              <a:rPr lang="en-US" altLang="zh-CN" sz="2000" dirty="0" smtClean="0">
                <a:solidFill>
                  <a:srgbClr val="C00000"/>
                </a:solidFill>
              </a:rPr>
              <a:t/>
            </a:r>
            <a:br>
              <a:rPr lang="en-US" altLang="zh-CN" sz="2000" dirty="0" smtClean="0">
                <a:solidFill>
                  <a:srgbClr val="C00000"/>
                </a:solidFill>
              </a:rPr>
            </a:br>
            <a:r>
              <a:rPr lang="en-US" altLang="zh-CN" sz="2000" dirty="0" smtClean="0">
                <a:solidFill>
                  <a:srgbClr val="C00000"/>
                </a:solidFill>
              </a:rPr>
              <a:t>   </a:t>
            </a:r>
            <a:r>
              <a:rPr lang="zh-CN" altLang="en-US" sz="2000" dirty="0" smtClean="0">
                <a:solidFill>
                  <a:srgbClr val="C00000"/>
                </a:solidFill>
              </a:rPr>
              <a:t>上一年度已获得项目支持的申请人本年度不得申请同类项目。 </a:t>
            </a:r>
            <a:r>
              <a:rPr lang="zh-CN" altLang="en-US" sz="2400" dirty="0" smtClean="0"/>
              <a:t/>
            </a:r>
            <a:br>
              <a:rPr lang="zh-CN" altLang="en-US" sz="2400" dirty="0" smtClean="0"/>
            </a:br>
            <a:r>
              <a:rPr lang="en-US" altLang="zh-CN" sz="2400" dirty="0" smtClean="0"/>
              <a:t>2</a:t>
            </a:r>
            <a:r>
              <a:rPr lang="zh-CN" altLang="en-US" sz="2400" dirty="0" smtClean="0"/>
              <a:t>．申请和承担项目总数限为</a:t>
            </a:r>
            <a:r>
              <a:rPr lang="en-US" altLang="zh-CN" sz="2400" dirty="0" smtClean="0"/>
              <a:t>3</a:t>
            </a:r>
            <a:r>
              <a:rPr lang="zh-CN" altLang="en-US" sz="2400" dirty="0" smtClean="0"/>
              <a:t>项的规定。 </a:t>
            </a:r>
            <a:br>
              <a:rPr lang="zh-CN" altLang="en-US" sz="2400" dirty="0" smtClean="0"/>
            </a:br>
            <a:r>
              <a:rPr lang="zh-CN" altLang="en-US" sz="2000" dirty="0" smtClean="0">
                <a:solidFill>
                  <a:srgbClr val="C00000"/>
                </a:solidFill>
              </a:rPr>
              <a:t>    具有高级专业技术职务</a:t>
            </a:r>
            <a:r>
              <a:rPr lang="en-US" altLang="zh-CN" sz="2000" dirty="0" smtClean="0">
                <a:solidFill>
                  <a:srgbClr val="C00000"/>
                </a:solidFill>
              </a:rPr>
              <a:t>(</a:t>
            </a:r>
            <a:r>
              <a:rPr lang="zh-CN" altLang="en-US" sz="2000" dirty="0" smtClean="0">
                <a:solidFill>
                  <a:srgbClr val="C00000"/>
                </a:solidFill>
              </a:rPr>
              <a:t>职称</a:t>
            </a:r>
            <a:r>
              <a:rPr lang="en-US" altLang="zh-CN" sz="2000" dirty="0" smtClean="0">
                <a:solidFill>
                  <a:srgbClr val="C00000"/>
                </a:solidFill>
              </a:rPr>
              <a:t>)</a:t>
            </a:r>
            <a:r>
              <a:rPr lang="zh-CN" altLang="en-US" sz="2000" dirty="0" smtClean="0">
                <a:solidFill>
                  <a:srgbClr val="C00000"/>
                </a:solidFill>
              </a:rPr>
              <a:t>的人员，申请</a:t>
            </a:r>
            <a:r>
              <a:rPr lang="en-US" altLang="zh-CN" sz="2000" dirty="0" smtClean="0">
                <a:solidFill>
                  <a:srgbClr val="C00000"/>
                </a:solidFill>
              </a:rPr>
              <a:t>(</a:t>
            </a:r>
            <a:r>
              <a:rPr lang="zh-CN" altLang="en-US" sz="2000" dirty="0" smtClean="0">
                <a:solidFill>
                  <a:srgbClr val="C00000"/>
                </a:solidFill>
              </a:rPr>
              <a:t>包括申请人和主要参与者</a:t>
            </a:r>
            <a:r>
              <a:rPr lang="en-US" altLang="zh-CN" sz="2000" dirty="0" smtClean="0">
                <a:solidFill>
                  <a:srgbClr val="C00000"/>
                </a:solidFill>
              </a:rPr>
              <a:t>)</a:t>
            </a:r>
            <a:r>
              <a:rPr lang="zh-CN" altLang="en-US" sz="2000" dirty="0" smtClean="0">
                <a:solidFill>
                  <a:srgbClr val="C00000"/>
                </a:solidFill>
              </a:rPr>
              <a:t>和正在承担</a:t>
            </a:r>
            <a:r>
              <a:rPr lang="en-US" altLang="zh-CN" sz="2000" dirty="0" smtClean="0">
                <a:solidFill>
                  <a:srgbClr val="C00000"/>
                </a:solidFill>
              </a:rPr>
              <a:t>(</a:t>
            </a:r>
            <a:r>
              <a:rPr lang="zh-CN" altLang="en-US" sz="2000" dirty="0" smtClean="0">
                <a:solidFill>
                  <a:srgbClr val="C00000"/>
                </a:solidFill>
              </a:rPr>
              <a:t>包括负责人和主要参与者）项目总数合计限为</a:t>
            </a:r>
            <a:r>
              <a:rPr lang="en-US" altLang="zh-CN" sz="2000" dirty="0" smtClean="0">
                <a:solidFill>
                  <a:srgbClr val="C00000"/>
                </a:solidFill>
              </a:rPr>
              <a:t>3</a:t>
            </a:r>
            <a:r>
              <a:rPr lang="zh-CN" altLang="en-US" sz="2000" dirty="0" smtClean="0">
                <a:solidFill>
                  <a:srgbClr val="C00000"/>
                </a:solidFill>
              </a:rPr>
              <a:t>项。</a:t>
            </a:r>
            <a:r>
              <a:rPr lang="en-US" altLang="zh-CN" sz="2400" dirty="0" smtClean="0"/>
              <a:t/>
            </a:r>
            <a:br>
              <a:rPr lang="en-US" altLang="zh-CN" sz="2400" dirty="0" smtClean="0"/>
            </a:br>
            <a:r>
              <a:rPr lang="en-US" altLang="zh-CN" sz="2400" dirty="0" smtClean="0"/>
              <a:t>3</a:t>
            </a:r>
            <a:r>
              <a:rPr lang="zh-CN" altLang="en-US" sz="2400" dirty="0" smtClean="0"/>
              <a:t>．作为负责人限获得</a:t>
            </a:r>
            <a:r>
              <a:rPr lang="en-US" altLang="zh-CN" sz="2400" dirty="0" smtClean="0"/>
              <a:t>1</a:t>
            </a:r>
            <a:r>
              <a:rPr lang="zh-CN" altLang="en-US" sz="2400" dirty="0" smtClean="0"/>
              <a:t>次资助的项目类型 </a:t>
            </a:r>
            <a:br>
              <a:rPr lang="zh-CN" altLang="en-US" sz="2400" dirty="0" smtClean="0"/>
            </a:br>
            <a:r>
              <a:rPr lang="zh-CN" altLang="en-US" sz="2000" dirty="0" smtClean="0"/>
              <a:t>    </a:t>
            </a:r>
            <a:r>
              <a:rPr lang="zh-CN" altLang="en-US" sz="2000" dirty="0" smtClean="0">
                <a:solidFill>
                  <a:srgbClr val="C00000"/>
                </a:solidFill>
              </a:rPr>
              <a:t>青年科学基金项目、优秀青年科学基金，国家杰出青年科学基金项目，创新研究群体。 </a:t>
            </a:r>
            <a:r>
              <a:rPr lang="zh-CN" altLang="en-US" sz="2400" dirty="0" smtClean="0"/>
              <a:t/>
            </a:r>
            <a:br>
              <a:rPr lang="zh-CN" altLang="en-US" sz="2400" dirty="0" smtClean="0"/>
            </a:br>
            <a:r>
              <a:rPr lang="en-US" altLang="zh-CN" sz="2400" dirty="0" smtClean="0"/>
              <a:t>4</a:t>
            </a:r>
            <a:r>
              <a:rPr lang="zh-CN" altLang="en-US" sz="2400" dirty="0" smtClean="0"/>
              <a:t>．不具有高级专业技术职务（职称）人员的限项申请规定 </a:t>
            </a:r>
            <a:br>
              <a:rPr lang="zh-CN" altLang="en-US" sz="2400" dirty="0" smtClean="0"/>
            </a:br>
            <a:r>
              <a:rPr lang="zh-CN" altLang="en-US" sz="2400" dirty="0" smtClean="0"/>
              <a:t>    </a:t>
            </a:r>
            <a:r>
              <a:rPr lang="zh-CN" altLang="en-US" sz="2000" dirty="0" smtClean="0">
                <a:solidFill>
                  <a:srgbClr val="C00000"/>
                </a:solidFill>
              </a:rPr>
              <a:t>作为申请人申请和作为负责人正在承担的项目数合计限为</a:t>
            </a:r>
            <a:r>
              <a:rPr lang="en-US" altLang="zh-CN" sz="2000" dirty="0" smtClean="0">
                <a:solidFill>
                  <a:srgbClr val="C00000"/>
                </a:solidFill>
              </a:rPr>
              <a:t>1</a:t>
            </a:r>
            <a:r>
              <a:rPr lang="zh-CN" altLang="en-US" sz="2000" dirty="0" smtClean="0">
                <a:solidFill>
                  <a:srgbClr val="C00000"/>
                </a:solidFill>
              </a:rPr>
              <a:t>项；在保证有足够的时间和精力参与项目研究工作的前提下，作为主要参与者申请或者承担各类型项目数量不限。 </a:t>
            </a:r>
            <a:r>
              <a:rPr lang="zh-CN" altLang="en-US" sz="2400" dirty="0" smtClean="0"/>
              <a:t/>
            </a:r>
            <a:br>
              <a:rPr lang="zh-CN" altLang="en-US" sz="2400" dirty="0" smtClean="0"/>
            </a:br>
            <a:r>
              <a:rPr lang="zh-CN" altLang="zh-CN" sz="2400" dirty="0" smtClean="0"/>
              <a:t/>
            </a:r>
            <a:br>
              <a:rPr lang="zh-CN" altLang="zh-CN" sz="2400" dirty="0" smtClean="0"/>
            </a:br>
            <a:r>
              <a:rPr lang="zh-CN" altLang="zh-CN" sz="2400" dirty="0" smtClean="0"/>
              <a:t/>
            </a:r>
            <a:br>
              <a:rPr lang="zh-CN" altLang="zh-CN" sz="2400" dirty="0" smtClean="0"/>
            </a:br>
            <a:r>
              <a:rPr lang="zh-CN" altLang="en-US" sz="2400" dirty="0" smtClean="0">
                <a:solidFill>
                  <a:srgbClr val="0070C0"/>
                </a:solidFill>
              </a:rPr>
              <a:t/>
            </a:r>
            <a:br>
              <a:rPr lang="zh-CN" altLang="en-US" sz="2400" dirty="0" smtClean="0">
                <a:solidFill>
                  <a:srgbClr val="0070C0"/>
                </a:solidFill>
              </a:rPr>
            </a:br>
            <a:r>
              <a:rPr lang="zh-CN" altLang="en-US" sz="2400" dirty="0" smtClean="0"/>
              <a:t>　　</a:t>
            </a:r>
            <a:endParaRPr lang="zh-CN" altLang="en-US" sz="2400" dirty="0"/>
          </a:p>
        </p:txBody>
      </p:sp>
      <p:sp>
        <p:nvSpPr>
          <p:cNvPr id="3" name="TextBox 2"/>
          <p:cNvSpPr txBox="1"/>
          <p:nvPr/>
        </p:nvSpPr>
        <p:spPr>
          <a:xfrm>
            <a:off x="519113" y="115888"/>
            <a:ext cx="2411412" cy="585787"/>
          </a:xfrm>
          <a:prstGeom prst="rect">
            <a:avLst/>
          </a:prstGeom>
          <a:noFill/>
        </p:spPr>
        <p:txBody>
          <a:bodyPr>
            <a:spAutoFit/>
          </a:bodyPr>
          <a:lstStyle/>
          <a:p>
            <a:pPr>
              <a:spcBef>
                <a:spcPct val="20000"/>
              </a:spcBef>
              <a:defRPr/>
            </a:pPr>
            <a:r>
              <a:rPr lang="zh-CN" altLang="en-US" sz="3200" b="1" dirty="0">
                <a:solidFill>
                  <a:srgbClr val="19194D"/>
                </a:solidFill>
                <a:effectLst>
                  <a:outerShdw blurRad="38100" dist="38100" dir="2700000" algn="tl">
                    <a:srgbClr val="C0C0C0"/>
                  </a:outerShdw>
                </a:effectLst>
                <a:latin typeface="黑体" pitchFamily="2" charset="-122"/>
                <a:ea typeface="+mn-ea"/>
              </a:rPr>
              <a:t>限项规定</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000">
                <a:solidFill>
                  <a:srgbClr val="215968"/>
                </a:solidFill>
              </a:rPr>
              <a:t>申请书填写样例</a:t>
            </a:r>
            <a:endParaRPr lang="zh-CN" altLang="en-US" sz="2000">
              <a:solidFill>
                <a:srgbClr val="215968"/>
              </a:solidFill>
              <a:latin typeface="宋体" pitchFamily="2" charset="-122"/>
            </a:endParaRPr>
          </a:p>
        </p:txBody>
      </p:sp>
      <p:pic>
        <p:nvPicPr>
          <p:cNvPr id="119810" name="Picture 4" descr="MW~M3H$WSZ$D~X@38}[V9KT"/>
          <p:cNvPicPr>
            <a:picLocks noChangeAspect="1" noChangeArrowheads="1"/>
          </p:cNvPicPr>
          <p:nvPr/>
        </p:nvPicPr>
        <p:blipFill>
          <a:blip r:embed="rId3" cstate="print"/>
          <a:srcRect/>
          <a:stretch>
            <a:fillRect/>
          </a:stretch>
        </p:blipFill>
        <p:spPr bwMode="auto">
          <a:xfrm>
            <a:off x="857250" y="1500188"/>
            <a:ext cx="7858125" cy="4586287"/>
          </a:xfrm>
          <a:prstGeom prst="rect">
            <a:avLst/>
          </a:prstGeom>
          <a:noFill/>
          <a:ln w="9525">
            <a:solidFill>
              <a:schemeClr val="accent2"/>
            </a:solidFill>
            <a:miter lim="800000"/>
            <a:headEnd/>
            <a:tailEnd/>
          </a:ln>
        </p:spPr>
      </p:pic>
      <p:sp>
        <p:nvSpPr>
          <p:cNvPr id="7" name="圆角矩形标注 6"/>
          <p:cNvSpPr/>
          <p:nvPr/>
        </p:nvSpPr>
        <p:spPr>
          <a:xfrm>
            <a:off x="5715000" y="3286125"/>
            <a:ext cx="2571750" cy="642938"/>
          </a:xfrm>
          <a:prstGeom prst="wedgeRoundRectCallout">
            <a:avLst>
              <a:gd name="adj1" fmla="val -89685"/>
              <a:gd name="adj2" fmla="val 2266"/>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尽量让申请人选准“院系所”</a:t>
            </a:r>
            <a:endParaRPr lang="zh-CN" altLang="en-US" dirty="0"/>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000">
                <a:solidFill>
                  <a:srgbClr val="215968"/>
                </a:solidFill>
              </a:rPr>
              <a:t>申请书填写样例</a:t>
            </a:r>
            <a:endParaRPr lang="zh-CN" altLang="en-US" sz="2000">
              <a:solidFill>
                <a:srgbClr val="215968"/>
              </a:solidFill>
              <a:latin typeface="宋体" pitchFamily="2" charset="-122"/>
            </a:endParaRPr>
          </a:p>
        </p:txBody>
      </p:sp>
      <p:pic>
        <p:nvPicPr>
          <p:cNvPr id="120834" name="Picture 4" descr="98WL7US@67_W}XFZG0{FB35"/>
          <p:cNvPicPr>
            <a:picLocks noChangeAspect="1" noChangeArrowheads="1"/>
          </p:cNvPicPr>
          <p:nvPr/>
        </p:nvPicPr>
        <p:blipFill>
          <a:blip r:embed="rId3" cstate="print"/>
          <a:srcRect/>
          <a:stretch>
            <a:fillRect/>
          </a:stretch>
        </p:blipFill>
        <p:spPr bwMode="auto">
          <a:xfrm>
            <a:off x="857250" y="1500188"/>
            <a:ext cx="7986713" cy="4859337"/>
          </a:xfrm>
          <a:prstGeom prst="rect">
            <a:avLst/>
          </a:prstGeom>
          <a:noFill/>
          <a:ln w="9525">
            <a:solidFill>
              <a:schemeClr val="accent2"/>
            </a:solidFill>
            <a:miter lim="800000"/>
            <a:headEnd/>
            <a:tailEnd/>
          </a:ln>
        </p:spPr>
      </p:pic>
      <p:sp>
        <p:nvSpPr>
          <p:cNvPr id="8" name="圆角矩形标注 7"/>
          <p:cNvSpPr/>
          <p:nvPr/>
        </p:nvSpPr>
        <p:spPr>
          <a:xfrm>
            <a:off x="4429125" y="2928938"/>
            <a:ext cx="2571750" cy="642937"/>
          </a:xfrm>
          <a:prstGeom prst="wedgeRoundRectCallout">
            <a:avLst>
              <a:gd name="adj1" fmla="val -112691"/>
              <a:gd name="adj2" fmla="val 69194"/>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下载参与人与负责人简历模板</a:t>
            </a:r>
            <a:endParaRPr lang="zh-CN" altLang="en-US" dirty="0"/>
          </a:p>
        </p:txBody>
      </p:sp>
      <p:sp>
        <p:nvSpPr>
          <p:cNvPr id="9" name="圆角矩形标注 8"/>
          <p:cNvSpPr/>
          <p:nvPr/>
        </p:nvSpPr>
        <p:spPr>
          <a:xfrm>
            <a:off x="4286250" y="4714875"/>
            <a:ext cx="2571750" cy="642938"/>
          </a:xfrm>
          <a:prstGeom prst="wedgeRoundRectCallout">
            <a:avLst>
              <a:gd name="adj1" fmla="val 85582"/>
              <a:gd name="adj2" fmla="val -106491"/>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上传简历模板</a:t>
            </a:r>
            <a:endParaRPr lang="zh-CN" altLang="en-US" dirty="0"/>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000">
                <a:solidFill>
                  <a:srgbClr val="215968"/>
                </a:solidFill>
              </a:rPr>
              <a:t>申请书填写样例</a:t>
            </a:r>
            <a:endParaRPr lang="zh-CN" altLang="en-US" sz="2000">
              <a:solidFill>
                <a:srgbClr val="215968"/>
              </a:solidFill>
              <a:latin typeface="宋体" pitchFamily="2" charset="-122"/>
            </a:endParaRPr>
          </a:p>
        </p:txBody>
      </p:sp>
      <p:sp>
        <p:nvSpPr>
          <p:cNvPr id="9" name="圆角矩形标注 8"/>
          <p:cNvSpPr/>
          <p:nvPr/>
        </p:nvSpPr>
        <p:spPr>
          <a:xfrm>
            <a:off x="4286250" y="4714875"/>
            <a:ext cx="2571750" cy="642938"/>
          </a:xfrm>
          <a:prstGeom prst="wedgeRoundRectCallout">
            <a:avLst>
              <a:gd name="adj1" fmla="val 85582"/>
              <a:gd name="adj2" fmla="val -106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上传简历模板</a:t>
            </a:r>
            <a:endParaRPr lang="zh-CN" altLang="en-US" dirty="0"/>
          </a:p>
        </p:txBody>
      </p:sp>
      <p:pic>
        <p:nvPicPr>
          <p:cNvPr id="121859" name="Picture 4" descr="7@(LW$5Y8H`2_0%8VF1Y44O"/>
          <p:cNvPicPr>
            <a:picLocks noChangeAspect="1" noChangeArrowheads="1"/>
          </p:cNvPicPr>
          <p:nvPr/>
        </p:nvPicPr>
        <p:blipFill>
          <a:blip r:embed="rId3" cstate="print"/>
          <a:srcRect/>
          <a:stretch>
            <a:fillRect/>
          </a:stretch>
        </p:blipFill>
        <p:spPr bwMode="auto">
          <a:xfrm>
            <a:off x="857250" y="1357313"/>
            <a:ext cx="7462838" cy="5000625"/>
          </a:xfrm>
          <a:prstGeom prst="rect">
            <a:avLst/>
          </a:prstGeom>
          <a:noFill/>
          <a:ln w="9525">
            <a:solidFill>
              <a:schemeClr val="accent2"/>
            </a:solidFill>
            <a:miter lim="800000"/>
            <a:headEnd/>
            <a:tailEnd/>
          </a:ln>
        </p:spPr>
      </p:pic>
      <p:sp>
        <p:nvSpPr>
          <p:cNvPr id="7" name="圆角矩形标注 6"/>
          <p:cNvSpPr/>
          <p:nvPr/>
        </p:nvSpPr>
        <p:spPr>
          <a:xfrm>
            <a:off x="5429250" y="4500563"/>
            <a:ext cx="2071688" cy="612775"/>
          </a:xfrm>
          <a:prstGeom prst="wedgeRoundRectCallout">
            <a:avLst>
              <a:gd name="adj1" fmla="val -146027"/>
              <a:gd name="adj2" fmla="val 91982"/>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间接费用由系统自动计算</a:t>
            </a:r>
            <a:endParaRPr lang="en-US" altLang="zh-CN" dirty="0"/>
          </a:p>
        </p:txBody>
      </p:sp>
      <p:sp>
        <p:nvSpPr>
          <p:cNvPr id="10" name="圆角矩形标注 9"/>
          <p:cNvSpPr/>
          <p:nvPr/>
        </p:nvSpPr>
        <p:spPr>
          <a:xfrm>
            <a:off x="6248400" y="5194300"/>
            <a:ext cx="2071688" cy="612775"/>
          </a:xfrm>
          <a:prstGeom prst="wedgeRoundRectCallout">
            <a:avLst>
              <a:gd name="adj1" fmla="val -147117"/>
              <a:gd name="adj2" fmla="val 73556"/>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直接在线填写预算说明书</a:t>
            </a:r>
            <a:endParaRPr lang="en-US" altLang="zh-CN" dirty="0"/>
          </a:p>
        </p:txBody>
      </p:sp>
      <p:sp>
        <p:nvSpPr>
          <p:cNvPr id="11" name="圆角矩形标注 10"/>
          <p:cNvSpPr/>
          <p:nvPr/>
        </p:nvSpPr>
        <p:spPr>
          <a:xfrm>
            <a:off x="4714875" y="1857375"/>
            <a:ext cx="2071688" cy="612775"/>
          </a:xfrm>
          <a:prstGeom prst="wedgeRoundRectCallout">
            <a:avLst>
              <a:gd name="adj1" fmla="val -131315"/>
              <a:gd name="adj2" fmla="val -38845"/>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下载资金预算表编制说明</a:t>
            </a:r>
            <a:endParaRPr lang="en-US" altLang="zh-CN" dirty="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en-US" altLang="zh-CN" sz="2000">
                <a:solidFill>
                  <a:srgbClr val="215968"/>
                </a:solidFill>
                <a:latin typeface="宋体" pitchFamily="2" charset="-122"/>
              </a:rPr>
              <a:t>  3</a:t>
            </a:r>
            <a:r>
              <a:rPr lang="zh-CN" altLang="en-US" sz="2000">
                <a:solidFill>
                  <a:srgbClr val="215968"/>
                </a:solidFill>
                <a:latin typeface="宋体" pitchFamily="2" charset="-122"/>
              </a:rPr>
              <a:t>、</a:t>
            </a:r>
            <a:r>
              <a:rPr lang="zh-CN" altLang="en-US" sz="2000">
                <a:solidFill>
                  <a:srgbClr val="215968"/>
                </a:solidFill>
              </a:rPr>
              <a:t>申请书填写样例</a:t>
            </a:r>
            <a:endParaRPr lang="zh-CN" altLang="en-US" sz="2000">
              <a:solidFill>
                <a:srgbClr val="215968"/>
              </a:solidFill>
              <a:latin typeface="宋体" pitchFamily="2" charset="-122"/>
            </a:endParaRPr>
          </a:p>
        </p:txBody>
      </p:sp>
      <p:pic>
        <p:nvPicPr>
          <p:cNvPr id="122882" name="Picture 4" descr="OQ7HIBPX9M2~04NI$KPB5EN"/>
          <p:cNvPicPr>
            <a:picLocks noChangeAspect="1" noChangeArrowheads="1"/>
          </p:cNvPicPr>
          <p:nvPr/>
        </p:nvPicPr>
        <p:blipFill>
          <a:blip r:embed="rId3" cstate="print"/>
          <a:srcRect l="2702" r="8109"/>
          <a:stretch>
            <a:fillRect/>
          </a:stretch>
        </p:blipFill>
        <p:spPr bwMode="auto">
          <a:xfrm>
            <a:off x="785813" y="1857375"/>
            <a:ext cx="8143875" cy="3989388"/>
          </a:xfrm>
          <a:prstGeom prst="rect">
            <a:avLst/>
          </a:prstGeom>
          <a:noFill/>
          <a:ln w="9525">
            <a:solidFill>
              <a:schemeClr val="accent2"/>
            </a:solidFill>
            <a:miter lim="800000"/>
            <a:headEnd/>
            <a:tailEnd/>
          </a:ln>
        </p:spPr>
      </p:pic>
      <p:sp>
        <p:nvSpPr>
          <p:cNvPr id="12" name="圆角矩形标注 11"/>
          <p:cNvSpPr/>
          <p:nvPr/>
        </p:nvSpPr>
        <p:spPr>
          <a:xfrm>
            <a:off x="5072063" y="4357688"/>
            <a:ext cx="3100387" cy="714375"/>
          </a:xfrm>
          <a:prstGeom prst="wedgeRoundRectCallout">
            <a:avLst>
              <a:gd name="adj1" fmla="val -62334"/>
              <a:gd name="adj2" fmla="val -155573"/>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solidFill>
                  <a:schemeClr val="bg1"/>
                </a:solidFill>
              </a:rPr>
              <a:t>通过“基金委成果在线”收集或录入</a:t>
            </a:r>
            <a:r>
              <a:rPr lang="zh-CN" altLang="en-US" dirty="0">
                <a:solidFill>
                  <a:srgbClr val="C00000"/>
                </a:solidFill>
              </a:rPr>
              <a:t>本人及团队</a:t>
            </a:r>
            <a:r>
              <a:rPr lang="zh-CN" altLang="en-US" dirty="0">
                <a:solidFill>
                  <a:schemeClr val="bg1"/>
                </a:solidFill>
              </a:rPr>
              <a:t>成果</a:t>
            </a:r>
            <a:endParaRPr lang="zh-CN" altLang="en-US" dirty="0">
              <a:solidFill>
                <a:schemeClr val="bg1"/>
              </a:solidFill>
            </a:endParaRPr>
          </a:p>
        </p:txBody>
      </p:sp>
      <p:sp>
        <p:nvSpPr>
          <p:cNvPr id="13" name="圆角矩形标注 12"/>
          <p:cNvSpPr/>
          <p:nvPr/>
        </p:nvSpPr>
        <p:spPr>
          <a:xfrm>
            <a:off x="3714750" y="1428750"/>
            <a:ext cx="2786063" cy="714375"/>
          </a:xfrm>
          <a:prstGeom prst="wedgeRoundRectCallout">
            <a:avLst>
              <a:gd name="adj1" fmla="val -74084"/>
              <a:gd name="adj2" fmla="val 67240"/>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solidFill>
                  <a:schemeClr val="bg1"/>
                </a:solidFill>
              </a:rPr>
              <a:t>提交时系统进行“限项提醒”</a:t>
            </a:r>
            <a:endParaRPr lang="zh-CN" altLang="en-US"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2000">
                <a:solidFill>
                  <a:schemeClr val="bg1"/>
                </a:solidFill>
              </a:rPr>
              <a:t>申请书填写样例</a:t>
            </a:r>
            <a:endParaRPr lang="zh-CN" altLang="en-US" sz="2000">
              <a:solidFill>
                <a:schemeClr val="bg1"/>
              </a:solidFill>
              <a:latin typeface="宋体" pitchFamily="2" charset="-122"/>
            </a:endParaRPr>
          </a:p>
        </p:txBody>
      </p:sp>
      <p:pic>
        <p:nvPicPr>
          <p:cNvPr id="49154" name="Picture 2"/>
          <p:cNvPicPr>
            <a:picLocks noChangeAspect="1" noChangeArrowheads="1"/>
          </p:cNvPicPr>
          <p:nvPr/>
        </p:nvPicPr>
        <p:blipFill>
          <a:blip r:embed="rId3" cstate="print"/>
          <a:srcRect/>
          <a:stretch>
            <a:fillRect/>
          </a:stretch>
        </p:blipFill>
        <p:spPr bwMode="auto">
          <a:xfrm>
            <a:off x="1571625" y="908050"/>
            <a:ext cx="4791075" cy="522287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7" name="圆角矩形标注 6"/>
          <p:cNvSpPr/>
          <p:nvPr/>
        </p:nvSpPr>
        <p:spPr>
          <a:xfrm>
            <a:off x="6516688" y="2781300"/>
            <a:ext cx="2071687" cy="612775"/>
          </a:xfrm>
          <a:prstGeom prst="wedgeRoundRectCallout">
            <a:avLst>
              <a:gd name="adj1" fmla="val -146027"/>
              <a:gd name="adj2" fmla="val 91982"/>
              <a:gd name="adj3" fmla="val 16667"/>
            </a:avLst>
          </a:prstGeom>
          <a:solidFill>
            <a:srgbClr val="0070C0"/>
          </a:solidFill>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dirty="0"/>
              <a:t>明年有调整</a:t>
            </a:r>
            <a:endParaRPr lang="en-US" altLang="zh-CN" dirty="0"/>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a:solidFill>
                  <a:srgbClr val="215968"/>
                </a:solidFill>
              </a:rPr>
              <a:t>退回</a:t>
            </a:r>
            <a:r>
              <a:rPr lang="en-US" altLang="zh-CN">
                <a:solidFill>
                  <a:srgbClr val="215968"/>
                </a:solidFill>
                <a:latin typeface="宋体" pitchFamily="2" charset="-122"/>
              </a:rPr>
              <a:t>/</a:t>
            </a:r>
            <a:r>
              <a:rPr lang="zh-CN" altLang="en-US">
                <a:solidFill>
                  <a:srgbClr val="215968"/>
                </a:solidFill>
              </a:rPr>
              <a:t>确认申请书</a:t>
            </a:r>
          </a:p>
        </p:txBody>
      </p:sp>
      <p:sp>
        <p:nvSpPr>
          <p:cNvPr id="124930" name="内容占位符 2"/>
          <p:cNvSpPr>
            <a:spLocks noGrp="1"/>
          </p:cNvSpPr>
          <p:nvPr>
            <p:ph idx="4294967295"/>
          </p:nvPr>
        </p:nvSpPr>
        <p:spPr>
          <a:xfrm>
            <a:off x="1042988" y="1916113"/>
            <a:ext cx="7643812" cy="3922712"/>
          </a:xfrm>
        </p:spPr>
        <p:txBody>
          <a:bodyPr/>
          <a:lstStyle/>
          <a:p>
            <a:pPr>
              <a:lnSpc>
                <a:spcPct val="150000"/>
              </a:lnSpc>
            </a:pPr>
            <a:r>
              <a:rPr lang="zh-CN" altLang="en-US" sz="2800"/>
              <a:t>科技处可退回申请书</a:t>
            </a:r>
            <a:r>
              <a:rPr lang="en-US" altLang="zh-CN" sz="2800"/>
              <a:t>---</a:t>
            </a:r>
            <a:r>
              <a:rPr lang="zh-CN" altLang="en-US" sz="2800"/>
              <a:t>到申请人</a:t>
            </a:r>
            <a:endParaRPr lang="en-US" altLang="zh-CN" sz="2800"/>
          </a:p>
          <a:p>
            <a:pPr>
              <a:lnSpc>
                <a:spcPct val="150000"/>
              </a:lnSpc>
            </a:pPr>
            <a:r>
              <a:rPr lang="zh-CN" altLang="en-US" sz="2800"/>
              <a:t>依托单位确认申请书：</a:t>
            </a:r>
            <a:endParaRPr lang="en-US" altLang="zh-CN" sz="2800"/>
          </a:p>
          <a:p>
            <a:pPr>
              <a:lnSpc>
                <a:spcPct val="150000"/>
              </a:lnSpc>
              <a:buFont typeface="Wingdings 2" pitchFamily="18" charset="2"/>
              <a:buNone/>
            </a:pPr>
            <a:r>
              <a:rPr lang="en-US" altLang="zh-CN" sz="2800"/>
              <a:t> 	</a:t>
            </a:r>
            <a:r>
              <a:rPr lang="zh-CN" altLang="en-US" sz="2800"/>
              <a:t>打开每一份</a:t>
            </a:r>
            <a:r>
              <a:rPr lang="en-US" altLang="zh-CN" sz="2800"/>
              <a:t>PDF</a:t>
            </a:r>
            <a:r>
              <a:rPr lang="zh-CN" altLang="en-US" sz="2800"/>
              <a:t>时，请查看是否为</a:t>
            </a:r>
            <a:r>
              <a:rPr lang="zh-CN" altLang="en-US" sz="2800">
                <a:latin typeface="Arial"/>
              </a:rPr>
              <a:t>“</a:t>
            </a:r>
            <a:r>
              <a:rPr lang="zh-CN" altLang="en-US" sz="2800"/>
              <a:t>正式版申请书</a:t>
            </a:r>
            <a:r>
              <a:rPr lang="zh-CN" altLang="en-US" sz="2800">
                <a:latin typeface="Arial"/>
              </a:rPr>
              <a:t>”</a:t>
            </a:r>
            <a:r>
              <a:rPr lang="en-US" altLang="zh-CN" sz="2800"/>
              <a:t>---</a:t>
            </a:r>
            <a:r>
              <a:rPr lang="zh-CN" altLang="en-US" sz="2800"/>
              <a:t>水印为</a:t>
            </a:r>
            <a:r>
              <a:rPr lang="zh-CN" altLang="en-US" sz="2800">
                <a:latin typeface="Arial"/>
              </a:rPr>
              <a:t>“</a:t>
            </a:r>
            <a:r>
              <a:rPr lang="en-US" altLang="zh-CN" sz="2800"/>
              <a:t>NSFC+</a:t>
            </a:r>
            <a:r>
              <a:rPr lang="zh-CN" altLang="en-US" sz="2800"/>
              <a:t>年度</a:t>
            </a:r>
            <a:r>
              <a:rPr lang="zh-CN" altLang="en-US" sz="2800">
                <a:latin typeface="Arial"/>
              </a:rPr>
              <a:t>”</a:t>
            </a:r>
            <a:endParaRPr lang="en-US" altLang="zh-CN" sz="2800"/>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813" y="1341438"/>
            <a:ext cx="7602537" cy="4413250"/>
          </a:xfrm>
          <a:prstGeom prst="rect">
            <a:avLst/>
          </a:prstGeom>
        </p:spPr>
        <p:txBody>
          <a:bodyPr>
            <a:spAutoFit/>
          </a:bodyPr>
          <a:lstStyle/>
          <a:p>
            <a:pPr marL="457200" indent="-457200">
              <a:buFont typeface="Wingdings" pitchFamily="2" charset="2"/>
              <a:buChar char="n"/>
            </a:pPr>
            <a:r>
              <a:rPr lang="zh-CN" altLang="en-US" sz="3200">
                <a:latin typeface="黑体" pitchFamily="2" charset="-122"/>
                <a:ea typeface="黑体" pitchFamily="2" charset="-122"/>
              </a:rPr>
              <a:t>各学院：</a:t>
            </a:r>
            <a:endParaRPr lang="en-US" altLang="zh-CN" sz="3200">
              <a:latin typeface="黑体" pitchFamily="2" charset="-122"/>
              <a:ea typeface="黑体" pitchFamily="2" charset="-122"/>
            </a:endParaRPr>
          </a:p>
          <a:p>
            <a:pPr marL="457200" indent="-457200">
              <a:lnSpc>
                <a:spcPct val="150000"/>
              </a:lnSpc>
            </a:pPr>
            <a:r>
              <a:rPr lang="en-US" altLang="zh-CN" sz="2400">
                <a:solidFill>
                  <a:srgbClr val="000000"/>
                </a:solidFill>
                <a:latin typeface="黑体" pitchFamily="2" charset="-122"/>
                <a:ea typeface="黑体" pitchFamily="2" charset="-122"/>
              </a:rPr>
              <a:t>1</a:t>
            </a:r>
            <a:r>
              <a:rPr lang="zh-CN" altLang="en-US" sz="2400">
                <a:solidFill>
                  <a:srgbClr val="000000"/>
                </a:solidFill>
                <a:latin typeface="黑体" pitchFamily="2" charset="-122"/>
                <a:ea typeface="黑体" pitchFamily="2" charset="-122"/>
              </a:rPr>
              <a:t>、各学院请认真完成</a:t>
            </a:r>
            <a:r>
              <a:rPr lang="zh-CN" altLang="en-US" sz="2400" b="1">
                <a:solidFill>
                  <a:srgbClr val="FF0000"/>
                </a:solidFill>
                <a:latin typeface="黑体" pitchFamily="2" charset="-122"/>
                <a:ea typeface="黑体" pitchFamily="2" charset="-122"/>
              </a:rPr>
              <a:t>工作部署动员</a:t>
            </a:r>
            <a:r>
              <a:rPr lang="zh-CN" altLang="en-US" sz="2400" b="1">
                <a:solidFill>
                  <a:srgbClr val="000000"/>
                </a:solidFill>
                <a:latin typeface="黑体" pitchFamily="2" charset="-122"/>
                <a:ea typeface="黑体" pitchFamily="2" charset="-122"/>
              </a:rPr>
              <a:t>，</a:t>
            </a:r>
            <a:r>
              <a:rPr lang="zh-CN" altLang="en-US" sz="2400" b="1">
                <a:solidFill>
                  <a:srgbClr val="FF0000"/>
                </a:solidFill>
                <a:latin typeface="黑体" pitchFamily="2" charset="-122"/>
                <a:ea typeface="黑体" pitchFamily="2" charset="-122"/>
              </a:rPr>
              <a:t>确保申报数量</a:t>
            </a:r>
            <a:r>
              <a:rPr lang="zh-CN" altLang="en-US" sz="2400" b="1">
                <a:solidFill>
                  <a:srgbClr val="000000"/>
                </a:solidFill>
                <a:latin typeface="黑体" pitchFamily="2" charset="-122"/>
                <a:ea typeface="黑体" pitchFamily="2" charset="-122"/>
              </a:rPr>
              <a:t>，</a:t>
            </a:r>
            <a:r>
              <a:rPr lang="zh-CN" altLang="en-US" sz="2400" b="1">
                <a:solidFill>
                  <a:srgbClr val="FF0000"/>
                </a:solidFill>
                <a:latin typeface="黑体" pitchFamily="2" charset="-122"/>
                <a:ea typeface="黑体" pitchFamily="2" charset="-122"/>
              </a:rPr>
              <a:t>务必组织学术评审</a:t>
            </a:r>
            <a:r>
              <a:rPr lang="zh-CN" altLang="en-US" sz="2400">
                <a:solidFill>
                  <a:srgbClr val="000000"/>
                </a:solidFill>
                <a:latin typeface="黑体" pitchFamily="2" charset="-122"/>
                <a:ea typeface="黑体" pitchFamily="2" charset="-122"/>
              </a:rPr>
              <a:t>，对申请书质量进行把关，具体时间节点各学院自行安排。</a:t>
            </a:r>
            <a:endParaRPr lang="en-US" altLang="zh-CN" sz="2400">
              <a:solidFill>
                <a:srgbClr val="000000"/>
              </a:solidFill>
              <a:latin typeface="黑体" pitchFamily="2" charset="-122"/>
              <a:ea typeface="黑体" pitchFamily="2" charset="-122"/>
            </a:endParaRPr>
          </a:p>
          <a:p>
            <a:pPr marL="457200" indent="-457200">
              <a:lnSpc>
                <a:spcPct val="150000"/>
              </a:lnSpc>
            </a:pPr>
            <a:r>
              <a:rPr lang="en-US" altLang="zh-CN" sz="2400">
                <a:solidFill>
                  <a:srgbClr val="000000"/>
                </a:solidFill>
                <a:latin typeface="黑体" pitchFamily="2" charset="-122"/>
                <a:ea typeface="黑体" pitchFamily="2" charset="-122"/>
              </a:rPr>
              <a:t>2</a:t>
            </a:r>
            <a:r>
              <a:rPr lang="zh-CN" altLang="en-US" sz="2400">
                <a:solidFill>
                  <a:srgbClr val="000000"/>
                </a:solidFill>
                <a:latin typeface="黑体" pitchFamily="2" charset="-122"/>
                <a:ea typeface="黑体" pitchFamily="2" charset="-122"/>
              </a:rPr>
              <a:t>、请各学院参照指南认真组织研讨，对项目进行论证，在</a:t>
            </a:r>
            <a:r>
              <a:rPr lang="en-US" altLang="zh-CN" sz="2400" b="1">
                <a:solidFill>
                  <a:srgbClr val="FF0000"/>
                </a:solidFill>
                <a:latin typeface="黑体" pitchFamily="2" charset="-122"/>
                <a:ea typeface="黑体" pitchFamily="2" charset="-122"/>
              </a:rPr>
              <a:t>1</a:t>
            </a:r>
            <a:r>
              <a:rPr lang="zh-CN" altLang="en-US" sz="2400" b="1">
                <a:solidFill>
                  <a:srgbClr val="FF0000"/>
                </a:solidFill>
                <a:latin typeface="黑体" pitchFamily="2" charset="-122"/>
                <a:ea typeface="黑体" pitchFamily="2" charset="-122"/>
              </a:rPr>
              <a:t>月</a:t>
            </a:r>
            <a:r>
              <a:rPr lang="en-US" altLang="zh-CN" sz="2400" b="1">
                <a:solidFill>
                  <a:srgbClr val="FF0000"/>
                </a:solidFill>
                <a:latin typeface="黑体" pitchFamily="2" charset="-122"/>
                <a:ea typeface="黑体" pitchFamily="2" charset="-122"/>
              </a:rPr>
              <a:t>15</a:t>
            </a:r>
            <a:r>
              <a:rPr lang="zh-CN" altLang="en-US" sz="2400" b="1">
                <a:solidFill>
                  <a:srgbClr val="FF0000"/>
                </a:solidFill>
                <a:latin typeface="黑体" pitchFamily="2" charset="-122"/>
                <a:ea typeface="黑体" pitchFamily="2" charset="-122"/>
              </a:rPr>
              <a:t>日</a:t>
            </a:r>
            <a:r>
              <a:rPr lang="zh-CN" altLang="en-US" sz="2400">
                <a:solidFill>
                  <a:srgbClr val="000000"/>
                </a:solidFill>
                <a:latin typeface="黑体" pitchFamily="2" charset="-122"/>
                <a:ea typeface="黑体" pitchFamily="2" charset="-122"/>
              </a:rPr>
              <a:t>前将拟申报的</a:t>
            </a:r>
            <a:r>
              <a:rPr lang="zh-CN" altLang="en-US" sz="2400" b="1">
                <a:solidFill>
                  <a:srgbClr val="FF0000"/>
                </a:solidFill>
                <a:latin typeface="黑体" pitchFamily="2" charset="-122"/>
                <a:ea typeface="黑体" pitchFamily="2" charset="-122"/>
              </a:rPr>
              <a:t>负责人及题目</a:t>
            </a:r>
            <a:r>
              <a:rPr lang="zh-CN" altLang="en-US" sz="2400">
                <a:solidFill>
                  <a:srgbClr val="000000"/>
                </a:solidFill>
                <a:latin typeface="黑体" pitchFamily="2" charset="-122"/>
                <a:ea typeface="黑体" pitchFamily="2" charset="-122"/>
              </a:rPr>
              <a:t>报科技处。</a:t>
            </a:r>
          </a:p>
          <a:p>
            <a:pPr marL="457200" indent="-457200">
              <a:lnSpc>
                <a:spcPct val="150000"/>
              </a:lnSpc>
            </a:pPr>
            <a:endParaRPr lang="en-US" altLang="zh-CN" sz="2400">
              <a:solidFill>
                <a:srgbClr val="000000"/>
              </a:solidFill>
              <a:latin typeface="黑体" pitchFamily="2" charset="-122"/>
              <a:ea typeface="黑体" pitchFamily="2" charset="-122"/>
            </a:endParaRPr>
          </a:p>
          <a:p>
            <a:pPr marL="457200" indent="-457200">
              <a:lnSpc>
                <a:spcPct val="150000"/>
              </a:lnSpc>
            </a:pPr>
            <a:endParaRPr lang="en-US" altLang="zh-CN" sz="2400">
              <a:solidFill>
                <a:srgbClr val="000000"/>
              </a:solidFill>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矩形 1"/>
          <p:cNvSpPr>
            <a:spLocks noChangeArrowheads="1"/>
          </p:cNvSpPr>
          <p:nvPr/>
        </p:nvSpPr>
        <p:spPr bwMode="auto">
          <a:xfrm>
            <a:off x="827088" y="765175"/>
            <a:ext cx="2041525" cy="461963"/>
          </a:xfrm>
          <a:prstGeom prst="rect">
            <a:avLst/>
          </a:prstGeom>
          <a:noFill/>
          <a:ln w="9525">
            <a:noFill/>
            <a:miter lim="800000"/>
            <a:headEnd/>
            <a:tailEnd/>
          </a:ln>
        </p:spPr>
        <p:txBody>
          <a:bodyPr wrap="none">
            <a:spAutoFit/>
          </a:bodyPr>
          <a:lstStyle/>
          <a:p>
            <a:r>
              <a:rPr lang="zh-CN" altLang="en-US" sz="2400" b="1">
                <a:solidFill>
                  <a:srgbClr val="C00000"/>
                </a:solidFill>
                <a:latin typeface="黑体" pitchFamily="2" charset="-122"/>
                <a:ea typeface="黑体" pitchFamily="2" charset="-122"/>
              </a:rPr>
              <a:t>关于申报数量</a:t>
            </a:r>
            <a:endParaRPr lang="en-US" altLang="zh-CN" sz="2400" b="1">
              <a:solidFill>
                <a:srgbClr val="C00000"/>
              </a:solidFill>
              <a:latin typeface="黑体" pitchFamily="2" charset="-122"/>
              <a:ea typeface="黑体" pitchFamily="2" charset="-122"/>
            </a:endParaRPr>
          </a:p>
        </p:txBody>
      </p:sp>
      <p:sp>
        <p:nvSpPr>
          <p:cNvPr id="128002" name="矩形 2"/>
          <p:cNvSpPr>
            <a:spLocks noChangeArrowheads="1"/>
          </p:cNvSpPr>
          <p:nvPr/>
        </p:nvSpPr>
        <p:spPr bwMode="auto">
          <a:xfrm>
            <a:off x="611188" y="1287463"/>
            <a:ext cx="7921625" cy="1477962"/>
          </a:xfrm>
          <a:prstGeom prst="rect">
            <a:avLst/>
          </a:prstGeom>
          <a:noFill/>
          <a:ln w="9525">
            <a:noFill/>
            <a:miter lim="800000"/>
            <a:headEnd/>
            <a:tailEnd/>
          </a:ln>
        </p:spPr>
        <p:txBody>
          <a:bodyPr>
            <a:spAutoFit/>
          </a:bodyPr>
          <a:lstStyle/>
          <a:p>
            <a:pPr>
              <a:lnSpc>
                <a:spcPct val="150000"/>
              </a:lnSpc>
            </a:pPr>
            <a:r>
              <a:rPr lang="zh-CN" altLang="en-US" sz="2000">
                <a:ea typeface="黑体" pitchFamily="2" charset="-122"/>
              </a:rPr>
              <a:t>       新的限项规定（命中后下一年度不得申报同类项目，两年不中暂定一年申报资格，项目执行期限延长）以后，以目前全国每年</a:t>
            </a:r>
            <a:r>
              <a:rPr lang="en-US" altLang="zh-CN" sz="2000">
                <a:ea typeface="黑体" pitchFamily="2" charset="-122"/>
              </a:rPr>
              <a:t>25%</a:t>
            </a:r>
            <a:r>
              <a:rPr lang="zh-CN" altLang="en-US" sz="2000">
                <a:ea typeface="黑体" pitchFamily="2" charset="-122"/>
              </a:rPr>
              <a:t>的资助率，每位老师都有机会同时承担两项基金。</a:t>
            </a:r>
            <a:endParaRPr lang="en-US" altLang="zh-CN" sz="2000">
              <a:ea typeface="黑体" pitchFamily="2" charset="-122"/>
            </a:endParaRPr>
          </a:p>
        </p:txBody>
      </p:sp>
      <p:sp>
        <p:nvSpPr>
          <p:cNvPr id="128003" name="矩形 3"/>
          <p:cNvSpPr>
            <a:spLocks noChangeArrowheads="1"/>
          </p:cNvSpPr>
          <p:nvPr/>
        </p:nvSpPr>
        <p:spPr bwMode="auto">
          <a:xfrm>
            <a:off x="823913" y="2852738"/>
            <a:ext cx="7416800" cy="2981325"/>
          </a:xfrm>
          <a:prstGeom prst="rect">
            <a:avLst/>
          </a:prstGeom>
          <a:noFill/>
          <a:ln w="9525">
            <a:noFill/>
            <a:miter lim="800000"/>
            <a:headEnd/>
            <a:tailEnd/>
          </a:ln>
        </p:spPr>
        <p:txBody>
          <a:bodyPr>
            <a:spAutoFit/>
          </a:bodyPr>
          <a:lstStyle/>
          <a:p>
            <a:pPr>
              <a:lnSpc>
                <a:spcPct val="150000"/>
              </a:lnSpc>
            </a:pPr>
            <a:r>
              <a:rPr lang="zh-CN" altLang="en-US" b="1">
                <a:ea typeface="黑体" pitchFamily="2" charset="-122"/>
              </a:rPr>
              <a:t>名额也是一种资源：</a:t>
            </a:r>
            <a:r>
              <a:rPr lang="zh-CN" altLang="en-US">
                <a:ea typeface="黑体" pitchFamily="2" charset="-122"/>
              </a:rPr>
              <a:t>分配好限项名额，面上项目按需安排高级职称参加人员，青年基金不一定需要高级职称做课题组成员。</a:t>
            </a:r>
            <a:endParaRPr lang="en-US" altLang="zh-CN">
              <a:ea typeface="黑体" pitchFamily="2" charset="-122"/>
            </a:endParaRPr>
          </a:p>
          <a:p>
            <a:pPr>
              <a:lnSpc>
                <a:spcPct val="150000"/>
              </a:lnSpc>
            </a:pPr>
            <a:r>
              <a:rPr lang="zh-CN" altLang="en-US" b="1">
                <a:ea typeface="黑体" pitchFamily="2" charset="-122"/>
              </a:rPr>
              <a:t>两年不中暂定申报：</a:t>
            </a:r>
            <a:r>
              <a:rPr lang="en-US" altLang="zh-CN">
                <a:ea typeface="黑体" pitchFamily="2" charset="-122"/>
              </a:rPr>
              <a:t>2014</a:t>
            </a:r>
            <a:r>
              <a:rPr lang="zh-CN" altLang="en-US">
                <a:ea typeface="黑体" pitchFamily="2" charset="-122"/>
              </a:rPr>
              <a:t>年度被停教师可继续申请。</a:t>
            </a:r>
            <a:endParaRPr lang="en-US" altLang="zh-CN">
              <a:ea typeface="黑体" pitchFamily="2" charset="-122"/>
            </a:endParaRPr>
          </a:p>
          <a:p>
            <a:pPr>
              <a:lnSpc>
                <a:spcPct val="150000"/>
              </a:lnSpc>
            </a:pPr>
            <a:r>
              <a:rPr lang="zh-CN" altLang="en-US" b="1">
                <a:ea typeface="黑体" pitchFamily="2" charset="-122"/>
              </a:rPr>
              <a:t>命中后下一年度不得申报同类项目</a:t>
            </a:r>
            <a:r>
              <a:rPr lang="zh-CN" altLang="en-US">
                <a:ea typeface="黑体" pitchFamily="2" charset="-122"/>
              </a:rPr>
              <a:t>：可申报重大研究计划，联合基金，重点基金等。</a:t>
            </a:r>
            <a:endParaRPr lang="en-US" altLang="zh-CN">
              <a:ea typeface="黑体" pitchFamily="2" charset="-122"/>
            </a:endParaRPr>
          </a:p>
          <a:p>
            <a:pPr>
              <a:lnSpc>
                <a:spcPct val="150000"/>
              </a:lnSpc>
            </a:pPr>
            <a:r>
              <a:rPr lang="zh-CN" altLang="en-US" b="1">
                <a:ea typeface="黑体" pitchFamily="2" charset="-122"/>
              </a:rPr>
              <a:t>讲师</a:t>
            </a:r>
            <a:r>
              <a:rPr lang="zh-CN" altLang="en-US">
                <a:ea typeface="黑体" pitchFamily="2" charset="-122"/>
              </a:rPr>
              <a:t>在青年基金结题当年可申报面上项目。</a:t>
            </a:r>
            <a:endParaRPr lang="en-US" altLang="zh-CN">
              <a:ea typeface="黑体" pitchFamily="2" charset="-122"/>
            </a:endParaRPr>
          </a:p>
          <a:p>
            <a:pPr>
              <a:lnSpc>
                <a:spcPct val="150000"/>
              </a:lnSpc>
            </a:pPr>
            <a:endParaRPr lang="en-US" altLang="zh-CN">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0413" y="765175"/>
            <a:ext cx="7915275" cy="5457825"/>
          </a:xfrm>
          <a:prstGeom prst="rect">
            <a:avLst/>
          </a:prstGeom>
        </p:spPr>
        <p:txBody>
          <a:bodyPr>
            <a:spAutoFit/>
          </a:bodyPr>
          <a:lstStyle/>
          <a:p>
            <a:r>
              <a:rPr lang="zh-CN" altLang="en-US" sz="2400" b="1">
                <a:solidFill>
                  <a:srgbClr val="C00000"/>
                </a:solidFill>
                <a:latin typeface="黑体" pitchFamily="2" charset="-122"/>
                <a:ea typeface="黑体" pitchFamily="2" charset="-122"/>
              </a:rPr>
              <a:t>提交材料</a:t>
            </a:r>
          </a:p>
          <a:p>
            <a:endParaRPr lang="en-US" altLang="zh-CN" sz="2400" b="1">
              <a:solidFill>
                <a:srgbClr val="C00000"/>
              </a:solidFill>
              <a:latin typeface="黑体" pitchFamily="2" charset="-122"/>
              <a:ea typeface="黑体" pitchFamily="2" charset="-122"/>
            </a:endParaRPr>
          </a:p>
          <a:p>
            <a:pPr>
              <a:buFont typeface="Wingdings" pitchFamily="2" charset="2"/>
              <a:buChar char="n"/>
            </a:pPr>
            <a:r>
              <a:rPr lang="zh-CN" altLang="zh-CN" sz="2800">
                <a:solidFill>
                  <a:srgbClr val="000000"/>
                </a:solidFill>
                <a:latin typeface="黑体" pitchFamily="2" charset="-122"/>
                <a:ea typeface="黑体" pitchFamily="2" charset="-122"/>
              </a:rPr>
              <a:t>电子申请书：申请人完成申请书撰写后，在线提交电子申请书及其电子附件材料。</a:t>
            </a:r>
            <a:endParaRPr lang="en-US" altLang="zh-CN" sz="2800">
              <a:solidFill>
                <a:srgbClr val="000000"/>
              </a:solidFill>
              <a:latin typeface="黑体" pitchFamily="2" charset="-122"/>
              <a:ea typeface="黑体" pitchFamily="2" charset="-122"/>
            </a:endParaRPr>
          </a:p>
          <a:p>
            <a:pPr>
              <a:buFont typeface="Wingdings" pitchFamily="2" charset="2"/>
              <a:buChar char="n"/>
            </a:pPr>
            <a:r>
              <a:rPr lang="zh-CN" altLang="zh-CN" sz="2800">
                <a:solidFill>
                  <a:srgbClr val="000000"/>
                </a:solidFill>
                <a:latin typeface="黑体" pitchFamily="2" charset="-122"/>
                <a:ea typeface="黑体" pitchFamily="2" charset="-122"/>
              </a:rPr>
              <a:t>纸质申请书：系统中提交后，下载并打印最终</a:t>
            </a:r>
            <a:r>
              <a:rPr lang="en-US" altLang="zh-CN" sz="2800">
                <a:solidFill>
                  <a:srgbClr val="000000"/>
                </a:solidFill>
                <a:latin typeface="黑体" pitchFamily="2" charset="-122"/>
                <a:ea typeface="黑体" pitchFamily="2" charset="-122"/>
              </a:rPr>
              <a:t>PDF</a:t>
            </a:r>
            <a:r>
              <a:rPr lang="zh-CN" altLang="zh-CN" sz="2800">
                <a:solidFill>
                  <a:srgbClr val="000000"/>
                </a:solidFill>
                <a:latin typeface="黑体" pitchFamily="2" charset="-122"/>
                <a:ea typeface="黑体" pitchFamily="2" charset="-122"/>
              </a:rPr>
              <a:t>版本申请书，负责人及参与人亲笔签字，如有合作单位需加盖对方依托单位公章，一式两份，均为原件。</a:t>
            </a:r>
            <a:endParaRPr lang="en-US" altLang="zh-CN" sz="2800">
              <a:solidFill>
                <a:srgbClr val="000000"/>
              </a:solidFill>
              <a:latin typeface="黑体" pitchFamily="2" charset="-122"/>
              <a:ea typeface="黑体" pitchFamily="2" charset="-122"/>
            </a:endParaRPr>
          </a:p>
          <a:p>
            <a:pPr>
              <a:buFont typeface="Wingdings" pitchFamily="2" charset="2"/>
              <a:buChar char="n"/>
            </a:pPr>
            <a:endParaRPr lang="zh-CN" altLang="zh-CN" sz="2800">
              <a:solidFill>
                <a:srgbClr val="000000"/>
              </a:solidFill>
              <a:latin typeface="黑体" pitchFamily="2" charset="-122"/>
              <a:ea typeface="黑体" pitchFamily="2" charset="-122"/>
            </a:endParaRPr>
          </a:p>
          <a:p>
            <a:r>
              <a:rPr lang="zh-CN" altLang="zh-CN" sz="2800" b="1">
                <a:latin typeface="黑体" pitchFamily="2" charset="-122"/>
                <a:ea typeface="黑体" pitchFamily="2" charset="-122"/>
              </a:rPr>
              <a:t>无论是离线还是在线，申请人应保证纸质申请书与电子版</a:t>
            </a:r>
            <a:r>
              <a:rPr lang="zh-CN" altLang="en-US" sz="2800" b="1">
                <a:latin typeface="黑体" pitchFamily="2" charset="-122"/>
                <a:ea typeface="黑体" pitchFamily="2" charset="-122"/>
              </a:rPr>
              <a:t>内容</a:t>
            </a:r>
            <a:r>
              <a:rPr lang="zh-CN" altLang="zh-CN" sz="2800" b="1">
                <a:latin typeface="黑体" pitchFamily="2" charset="-122"/>
                <a:ea typeface="黑体" pitchFamily="2" charset="-122"/>
              </a:rPr>
              <a:t>一致。</a:t>
            </a:r>
            <a:r>
              <a:rPr lang="zh-CN" altLang="en-US" sz="2800" b="1">
                <a:latin typeface="黑体" pitchFamily="2" charset="-122"/>
                <a:ea typeface="黑体" pitchFamily="2" charset="-122"/>
              </a:rPr>
              <a:t>（右下角版本号一致）</a:t>
            </a:r>
            <a:endParaRPr lang="en-US" altLang="zh-CN" sz="2800" b="1">
              <a:latin typeface="黑体" pitchFamily="2" charset="-122"/>
              <a:ea typeface="黑体" pitchFamily="2" charset="-122"/>
            </a:endParaRPr>
          </a:p>
          <a:p>
            <a:endParaRPr lang="en-US" altLang="zh-CN" sz="2800" b="1">
              <a:solidFill>
                <a:srgbClr val="000000"/>
              </a:solidFill>
              <a:latin typeface="黑体" pitchFamily="2" charset="-122"/>
              <a:ea typeface="黑体" pitchFamily="2" charset="-122"/>
            </a:endParaRPr>
          </a:p>
          <a:p>
            <a:r>
              <a:rPr lang="en-US" altLang="zh-CN" sz="2400">
                <a:solidFill>
                  <a:srgbClr val="000000"/>
                </a:solidFill>
                <a:latin typeface="黑体" pitchFamily="2" charset="-122"/>
                <a:ea typeface="黑体" pitchFamily="2" charset="-122"/>
              </a:rPr>
              <a:t>    </a:t>
            </a:r>
            <a:endParaRPr lang="zh-CN" altLang="zh-CN" sz="2400">
              <a:solidFill>
                <a:srgbClr val="FF0000"/>
              </a:solidFill>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矩形 2"/>
          <p:cNvSpPr>
            <a:spLocks noChangeArrowheads="1"/>
          </p:cNvSpPr>
          <p:nvPr/>
        </p:nvSpPr>
        <p:spPr bwMode="auto">
          <a:xfrm>
            <a:off x="760413" y="1628775"/>
            <a:ext cx="7602537" cy="3389313"/>
          </a:xfrm>
          <a:prstGeom prst="rect">
            <a:avLst/>
          </a:prstGeom>
          <a:noFill/>
          <a:ln w="9525">
            <a:noFill/>
            <a:miter lim="800000"/>
            <a:headEnd/>
            <a:tailEnd/>
          </a:ln>
        </p:spPr>
        <p:txBody>
          <a:bodyPr>
            <a:spAutoFit/>
          </a:bodyPr>
          <a:lstStyle/>
          <a:p>
            <a:r>
              <a:rPr lang="zh-CN" altLang="en-US" sz="3600">
                <a:solidFill>
                  <a:srgbClr val="C00000"/>
                </a:solidFill>
                <a:latin typeface="黑体" pitchFamily="2" charset="-122"/>
                <a:ea typeface="黑体" pitchFamily="2" charset="-122"/>
              </a:rPr>
              <a:t>申请书装订：   </a:t>
            </a:r>
            <a:endParaRPr lang="en-US" altLang="zh-CN" sz="3600">
              <a:solidFill>
                <a:srgbClr val="C00000"/>
              </a:solidFill>
              <a:latin typeface="黑体" pitchFamily="2" charset="-122"/>
              <a:ea typeface="黑体" pitchFamily="2" charset="-122"/>
            </a:endParaRPr>
          </a:p>
          <a:p>
            <a:pPr>
              <a:lnSpc>
                <a:spcPct val="150000"/>
              </a:lnSpc>
            </a:pPr>
            <a:r>
              <a:rPr lang="zh-CN" altLang="en-US" sz="3600">
                <a:solidFill>
                  <a:srgbClr val="C00000"/>
                </a:solidFill>
                <a:latin typeface="黑体" pitchFamily="2" charset="-122"/>
                <a:ea typeface="黑体" pitchFamily="2" charset="-122"/>
              </a:rPr>
              <a:t>  </a:t>
            </a:r>
            <a:r>
              <a:rPr lang="zh-CN" altLang="en-US" sz="2800">
                <a:latin typeface="黑体" pitchFamily="2" charset="-122"/>
                <a:ea typeface="黑体" pitchFamily="2" charset="-122"/>
              </a:rPr>
              <a:t> 申请书装订时要</a:t>
            </a:r>
            <a:r>
              <a:rPr lang="zh-CN" altLang="en-US" sz="2800" b="1">
                <a:solidFill>
                  <a:srgbClr val="FF0000"/>
                </a:solidFill>
                <a:latin typeface="黑体" pitchFamily="2" charset="-122"/>
                <a:ea typeface="黑体" pitchFamily="2" charset="-122"/>
              </a:rPr>
              <a:t>统一正反页打印</a:t>
            </a:r>
            <a:r>
              <a:rPr lang="zh-CN" altLang="en-US" sz="2800">
                <a:latin typeface="黑体" pitchFamily="2" charset="-122"/>
                <a:ea typeface="黑体" pitchFamily="2" charset="-122"/>
              </a:rPr>
              <a:t>，左侧普通装订，订两个订书钉即可，不要象投标书那样加塑料夹子，塑料皮等东西。如果有附件必须统一装订成册，不能分开。</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19113" y="1001713"/>
            <a:ext cx="8229600" cy="5235575"/>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20000"/>
              </a:lnSpc>
            </a:pPr>
            <a:r>
              <a:rPr lang="en-US" altLang="zh-CN" sz="2400" b="1">
                <a:solidFill>
                  <a:srgbClr val="000000"/>
                </a:solidFill>
                <a:latin typeface="Arial" pitchFamily="34" charset="0"/>
                <a:ea typeface="黑体" pitchFamily="2" charset="-122"/>
              </a:rPr>
              <a:t>5</a:t>
            </a:r>
            <a:r>
              <a:rPr lang="zh-CN" altLang="en-US" sz="2400" b="1">
                <a:solidFill>
                  <a:srgbClr val="000000"/>
                </a:solidFill>
                <a:latin typeface="Arial" pitchFamily="34" charset="0"/>
                <a:ea typeface="黑体" pitchFamily="2" charset="-122"/>
              </a:rPr>
              <a:t>．不受申请和承担项目总数</a:t>
            </a:r>
            <a:r>
              <a:rPr lang="en-US" altLang="zh-CN" sz="2400" b="1">
                <a:solidFill>
                  <a:srgbClr val="000000"/>
                </a:solidFill>
                <a:latin typeface="Arial" pitchFamily="34" charset="0"/>
                <a:ea typeface="黑体" pitchFamily="2" charset="-122"/>
              </a:rPr>
              <a:t>3</a:t>
            </a:r>
            <a:r>
              <a:rPr lang="zh-CN" altLang="en-US" sz="2400" b="1">
                <a:solidFill>
                  <a:srgbClr val="000000"/>
                </a:solidFill>
                <a:latin typeface="Arial" pitchFamily="34" charset="0"/>
                <a:ea typeface="黑体" pitchFamily="2" charset="-122"/>
              </a:rPr>
              <a:t>项限制的项目类型 </a:t>
            </a:r>
            <a:br>
              <a:rPr lang="zh-CN" altLang="en-US" sz="2400" b="1">
                <a:solidFill>
                  <a:srgbClr val="000000"/>
                </a:solidFill>
                <a:latin typeface="Arial" pitchFamily="34" charset="0"/>
                <a:ea typeface="黑体" pitchFamily="2" charset="-122"/>
              </a:rPr>
            </a:br>
            <a:r>
              <a:rPr lang="zh-CN" altLang="en-US" sz="2000" b="1">
                <a:solidFill>
                  <a:srgbClr val="C00000"/>
                </a:solidFill>
                <a:latin typeface="Arial" pitchFamily="34" charset="0"/>
                <a:ea typeface="黑体" pitchFamily="2" charset="-122"/>
              </a:rPr>
              <a:t>创新研究群体项目、国家基础科学人才培养基金项目、海外及港澳学者合作研究基金项目、数学天元基金项目、国际（地区）合作交流项目、国际（地区）学术会议项目、局（室）委托任务及软课题研究项目、资助期限</a:t>
            </a:r>
            <a:r>
              <a:rPr lang="en-US" altLang="zh-CN" sz="2000" b="1">
                <a:solidFill>
                  <a:srgbClr val="C00000"/>
                </a:solidFill>
                <a:latin typeface="Arial" pitchFamily="34" charset="0"/>
                <a:ea typeface="黑体" pitchFamily="2" charset="-122"/>
              </a:rPr>
              <a:t>1</a:t>
            </a:r>
            <a:r>
              <a:rPr lang="zh-CN" altLang="en-US" sz="2000" b="1">
                <a:solidFill>
                  <a:srgbClr val="C00000"/>
                </a:solidFill>
                <a:latin typeface="Arial" pitchFamily="34" charset="0"/>
                <a:ea typeface="黑体" pitchFamily="2" charset="-122"/>
              </a:rPr>
              <a:t>年及以下的其他类型项目，以及项目指南中特殊说明不限项的项目等。</a:t>
            </a:r>
            <a:r>
              <a:rPr lang="zh-CN" altLang="en-US" sz="2400" b="1">
                <a:solidFill>
                  <a:srgbClr val="000000"/>
                </a:solidFill>
                <a:effectLst>
                  <a:outerShdw blurRad="38100" dist="38100" dir="2700000" algn="tl">
                    <a:srgbClr val="C0C0C0"/>
                  </a:outerShdw>
                </a:effectLst>
                <a:latin typeface="Arial" pitchFamily="34" charset="0"/>
                <a:ea typeface="黑体" pitchFamily="2" charset="-122"/>
              </a:rPr>
              <a:t/>
            </a:r>
            <a:br>
              <a:rPr lang="zh-CN" altLang="en-US" sz="2400" b="1">
                <a:solidFill>
                  <a:srgbClr val="000000"/>
                </a:solidFill>
                <a:effectLst>
                  <a:outerShdw blurRad="38100" dist="38100" dir="2700000" algn="tl">
                    <a:srgbClr val="C0C0C0"/>
                  </a:outerShdw>
                </a:effectLst>
                <a:latin typeface="Arial" pitchFamily="34" charset="0"/>
                <a:ea typeface="黑体" pitchFamily="2" charset="-122"/>
              </a:rPr>
            </a:br>
            <a:r>
              <a:rPr lang="en-US" altLang="zh-CN" sz="2400" b="1">
                <a:solidFill>
                  <a:srgbClr val="000000"/>
                </a:solidFill>
                <a:latin typeface="Arial" pitchFamily="34" charset="0"/>
                <a:ea typeface="黑体" pitchFamily="2" charset="-122"/>
              </a:rPr>
              <a:t>6.  </a:t>
            </a:r>
            <a:r>
              <a:rPr lang="zh-CN" altLang="en-US" sz="2400" b="1">
                <a:solidFill>
                  <a:srgbClr val="000000"/>
                </a:solidFill>
                <a:latin typeface="Arial" pitchFamily="34" charset="0"/>
                <a:ea typeface="黑体" pitchFamily="2" charset="-122"/>
              </a:rPr>
              <a:t>仪器类项目总数限</a:t>
            </a:r>
            <a:r>
              <a:rPr lang="en-US" altLang="zh-CN" sz="2400" b="1">
                <a:solidFill>
                  <a:srgbClr val="000000"/>
                </a:solidFill>
                <a:latin typeface="Arial" pitchFamily="34" charset="0"/>
                <a:ea typeface="黑体" pitchFamily="2" charset="-122"/>
              </a:rPr>
              <a:t>1</a:t>
            </a:r>
            <a:r>
              <a:rPr lang="zh-CN" altLang="en-US" sz="2400" b="1">
                <a:solidFill>
                  <a:srgbClr val="000000"/>
                </a:solidFill>
                <a:latin typeface="Arial" pitchFamily="34" charset="0"/>
                <a:ea typeface="黑体" pitchFamily="2" charset="-122"/>
              </a:rPr>
              <a:t>项</a:t>
            </a:r>
            <a:r>
              <a:rPr lang="en-US" altLang="zh-CN" sz="2400" b="1">
                <a:solidFill>
                  <a:srgbClr val="000000"/>
                </a:solidFill>
                <a:latin typeface="Arial" pitchFamily="34" charset="0"/>
                <a:ea typeface="黑体" pitchFamily="2" charset="-122"/>
              </a:rPr>
              <a:t/>
            </a:r>
            <a:br>
              <a:rPr lang="en-US" altLang="zh-CN" sz="2400" b="1">
                <a:solidFill>
                  <a:srgbClr val="000000"/>
                </a:solidFill>
                <a:latin typeface="Arial" pitchFamily="34" charset="0"/>
                <a:ea typeface="黑体" pitchFamily="2" charset="-122"/>
              </a:rPr>
            </a:br>
            <a:r>
              <a:rPr lang="en-US" altLang="zh-CN" sz="2400" b="1">
                <a:solidFill>
                  <a:srgbClr val="000000"/>
                </a:solidFill>
                <a:latin typeface="Arial" pitchFamily="34" charset="0"/>
                <a:ea typeface="黑体" pitchFamily="2" charset="-122"/>
              </a:rPr>
              <a:t>     </a:t>
            </a:r>
            <a:r>
              <a:rPr lang="zh-CN" altLang="en-US" sz="2000" b="1">
                <a:solidFill>
                  <a:srgbClr val="C00000"/>
                </a:solidFill>
                <a:latin typeface="Arial" pitchFamily="34" charset="0"/>
                <a:ea typeface="黑体" pitchFamily="2" charset="-122"/>
              </a:rPr>
              <a:t>申请（包括申请人和主要参与者）和正在承担（包括负责人和主要参与者）国家重大科研仪器研制项目（含承担科学仪器基础研究专款项目和国家重大科研仪器设备研制专项项目），以及科技部主管的国家重大科学仪器设备开发专项项目总数限</a:t>
            </a:r>
            <a:r>
              <a:rPr lang="en-US" altLang="zh-CN" sz="2000" b="1">
                <a:solidFill>
                  <a:srgbClr val="C00000"/>
                </a:solidFill>
                <a:latin typeface="Arial" pitchFamily="34" charset="0"/>
                <a:ea typeface="黑体" pitchFamily="2" charset="-122"/>
              </a:rPr>
              <a:t>1</a:t>
            </a:r>
            <a:r>
              <a:rPr lang="zh-CN" altLang="en-US" sz="2000" b="1">
                <a:solidFill>
                  <a:srgbClr val="C00000"/>
                </a:solidFill>
                <a:latin typeface="Arial" pitchFamily="34" charset="0"/>
                <a:ea typeface="黑体" pitchFamily="2" charset="-122"/>
              </a:rPr>
              <a:t>项；国家重大科研仪器研制项目的部门推荐项目获得资助后，项目负责人在结题前不得申请除国家杰出青年科学基金以外的其他类型项目。</a:t>
            </a:r>
            <a:endParaRPr lang="zh-CN" altLang="en-US" sz="2400" b="1">
              <a:solidFill>
                <a:srgbClr val="000000"/>
              </a:solidFill>
              <a:effectLst>
                <a:outerShdw blurRad="38100" dist="38100" dir="2700000" algn="tl">
                  <a:srgbClr val="C0C0C0"/>
                </a:outerShdw>
              </a:effectLst>
              <a:latin typeface="Arial" pitchFamily="34" charset="0"/>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62EC694D630044618A7B7206F4F7A9ED# #Rectangle 3"/>
          <p:cNvSpPr txBox="1">
            <a:spLocks noChangeArrowheads="1"/>
          </p:cNvSpPr>
          <p:nvPr/>
        </p:nvSpPr>
        <p:spPr>
          <a:xfrm>
            <a:off x="179388" y="1125538"/>
            <a:ext cx="8640762" cy="4535487"/>
          </a:xfrm>
          <a:prstGeom prst="rect">
            <a:avLst/>
          </a:prstGeom>
        </p:spPr>
        <p:txBody>
          <a:bodyPr/>
          <a:lstStyle/>
          <a:p>
            <a:pPr marL="342900" indent="-342900" eaLnBrk="0" hangingPunct="0">
              <a:lnSpc>
                <a:spcPct val="150000"/>
              </a:lnSpc>
              <a:spcBef>
                <a:spcPct val="20000"/>
              </a:spcBef>
              <a:buFont typeface="Wingdings" pitchFamily="2" charset="2"/>
              <a:buChar char="p"/>
            </a:pPr>
            <a:r>
              <a:rPr lang="zh-CN" altLang="zh-CN" sz="2000">
                <a:latin typeface="黑体" pitchFamily="2" charset="-122"/>
                <a:ea typeface="黑体" pitchFamily="2" charset="-122"/>
              </a:rPr>
              <a:t>国家自然科学基金委</a:t>
            </a:r>
            <a:r>
              <a:rPr lang="en-US" altLang="zh-CN" sz="2000">
                <a:latin typeface="黑体" pitchFamily="2" charset="-122"/>
                <a:ea typeface="黑体" pitchFamily="2" charset="-122"/>
              </a:rPr>
              <a:t>ISIS</a:t>
            </a:r>
            <a:r>
              <a:rPr lang="zh-CN" altLang="zh-CN" sz="2000">
                <a:latin typeface="黑体" pitchFamily="2" charset="-122"/>
                <a:ea typeface="黑体" pitchFamily="2" charset="-122"/>
              </a:rPr>
              <a:t>首页</a:t>
            </a:r>
            <a:r>
              <a:rPr lang="en-US" altLang="zh-CN" sz="2000" u="sng">
                <a:latin typeface="黑体" pitchFamily="2" charset="-122"/>
                <a:ea typeface="黑体" pitchFamily="2" charset="-122"/>
                <a:hlinkClick r:id="rId3"/>
              </a:rPr>
              <a:t>https://isis.nsfc.gov.cn</a:t>
            </a:r>
            <a:r>
              <a:rPr lang="zh-CN" altLang="zh-CN" sz="2000">
                <a:latin typeface="黑体" pitchFamily="2" charset="-122"/>
                <a:ea typeface="黑体" pitchFamily="2" charset="-122"/>
              </a:rPr>
              <a:t>提供的</a:t>
            </a:r>
            <a:r>
              <a:rPr lang="en-US" altLang="zh-CN" sz="2000">
                <a:latin typeface="黑体" pitchFamily="2" charset="-122"/>
                <a:ea typeface="黑体" pitchFamily="2" charset="-122"/>
              </a:rPr>
              <a:t>“</a:t>
            </a:r>
            <a:r>
              <a:rPr lang="zh-CN" altLang="zh-CN" sz="2000">
                <a:latin typeface="黑体" pitchFamily="2" charset="-122"/>
                <a:ea typeface="黑体" pitchFamily="2" charset="-122"/>
              </a:rPr>
              <a:t>项目检索</a:t>
            </a:r>
            <a:r>
              <a:rPr lang="en-US" altLang="zh-CN" sz="2000">
                <a:latin typeface="黑体" pitchFamily="2" charset="-122"/>
                <a:ea typeface="黑体" pitchFamily="2" charset="-122"/>
              </a:rPr>
              <a:t>”</a:t>
            </a:r>
            <a:r>
              <a:rPr lang="zh-CN" altLang="zh-CN" sz="2000">
                <a:latin typeface="黑体" pitchFamily="2" charset="-122"/>
                <a:ea typeface="黑体" pitchFamily="2" charset="-122"/>
              </a:rPr>
              <a:t>中的</a:t>
            </a:r>
            <a:r>
              <a:rPr lang="en-US" altLang="zh-CN" sz="2000">
                <a:latin typeface="黑体" pitchFamily="2" charset="-122"/>
                <a:ea typeface="黑体" pitchFamily="2" charset="-122"/>
              </a:rPr>
              <a:t>“</a:t>
            </a:r>
            <a:r>
              <a:rPr lang="zh-CN" altLang="zh-CN" sz="2000">
                <a:latin typeface="黑体" pitchFamily="2" charset="-122"/>
                <a:ea typeface="黑体" pitchFamily="2" charset="-122"/>
              </a:rPr>
              <a:t>项目综合查询</a:t>
            </a:r>
            <a:r>
              <a:rPr lang="en-US" altLang="zh-CN" sz="2000">
                <a:latin typeface="黑体" pitchFamily="2" charset="-122"/>
                <a:ea typeface="黑体" pitchFamily="2" charset="-122"/>
              </a:rPr>
              <a:t>”</a:t>
            </a:r>
            <a:r>
              <a:rPr lang="zh-CN" altLang="zh-CN" sz="2000">
                <a:latin typeface="黑体" pitchFamily="2" charset="-122"/>
                <a:ea typeface="黑体" pitchFamily="2" charset="-122"/>
              </a:rPr>
              <a:t>和</a:t>
            </a:r>
            <a:r>
              <a:rPr lang="en-US" altLang="zh-CN" sz="2000">
                <a:latin typeface="黑体" pitchFamily="2" charset="-122"/>
                <a:ea typeface="黑体" pitchFamily="2" charset="-122"/>
              </a:rPr>
              <a:t>“</a:t>
            </a:r>
            <a:r>
              <a:rPr lang="zh-CN" altLang="zh-CN" sz="2000">
                <a:latin typeface="黑体" pitchFamily="2" charset="-122"/>
                <a:ea typeface="黑体" pitchFamily="2" charset="-122"/>
              </a:rPr>
              <a:t>人员获资助项目信息查询</a:t>
            </a:r>
            <a:r>
              <a:rPr lang="en-US" altLang="zh-CN" sz="2000">
                <a:latin typeface="黑体" pitchFamily="2" charset="-122"/>
                <a:ea typeface="黑体" pitchFamily="2" charset="-122"/>
              </a:rPr>
              <a:t>”</a:t>
            </a:r>
            <a:r>
              <a:rPr lang="zh-CN" altLang="zh-CN" sz="2000">
                <a:latin typeface="黑体" pitchFamily="2" charset="-122"/>
                <a:ea typeface="黑体" pitchFamily="2" charset="-122"/>
              </a:rPr>
              <a:t>。（无需登录即可使用）申请人可以</a:t>
            </a:r>
            <a:r>
              <a:rPr lang="zh-CN" altLang="zh-CN" sz="2000" b="1">
                <a:solidFill>
                  <a:srgbClr val="C00000"/>
                </a:solidFill>
                <a:latin typeface="黑体" pitchFamily="2" charset="-122"/>
                <a:ea typeface="黑体" pitchFamily="2" charset="-122"/>
              </a:rPr>
              <a:t>查询项目组成员以往主持以及参加项目的情况。通过关键词查询可以了解类似课题以往的资助情况</a:t>
            </a:r>
            <a:r>
              <a:rPr lang="zh-CN" altLang="zh-CN" sz="2000">
                <a:latin typeface="黑体" pitchFamily="2" charset="-122"/>
                <a:ea typeface="黑体" pitchFamily="2" charset="-122"/>
              </a:rPr>
              <a:t>。通过学科代码查询可了解</a:t>
            </a:r>
            <a:r>
              <a:rPr lang="zh-CN" altLang="zh-CN" sz="2000" b="1">
                <a:solidFill>
                  <a:srgbClr val="C00000"/>
                </a:solidFill>
                <a:latin typeface="黑体" pitchFamily="2" charset="-122"/>
                <a:ea typeface="黑体" pitchFamily="2" charset="-122"/>
              </a:rPr>
              <a:t>自己申报的代码往年资助项目情况</a:t>
            </a:r>
            <a:r>
              <a:rPr lang="zh-CN" altLang="zh-CN" sz="2000">
                <a:latin typeface="黑体" pitchFamily="2" charset="-122"/>
                <a:ea typeface="黑体" pitchFamily="2" charset="-122"/>
              </a:rPr>
              <a:t>。可以在基金委科学基金共享服务网</a:t>
            </a:r>
            <a:r>
              <a:rPr lang="en-US" altLang="zh-CN" sz="2000" u="sng">
                <a:latin typeface="黑体" pitchFamily="2" charset="-122"/>
                <a:ea typeface="黑体" pitchFamily="2" charset="-122"/>
                <a:hlinkClick r:id="rId4"/>
              </a:rPr>
              <a:t>http://npd.nsfc.gov.cn</a:t>
            </a:r>
            <a:r>
              <a:rPr lang="zh-CN" altLang="zh-CN" sz="2000">
                <a:latin typeface="黑体" pitchFamily="2" charset="-122"/>
                <a:ea typeface="黑体" pitchFamily="2" charset="-122"/>
              </a:rPr>
              <a:t>查询</a:t>
            </a:r>
            <a:r>
              <a:rPr lang="zh-CN" altLang="zh-CN" sz="2000" b="1">
                <a:solidFill>
                  <a:srgbClr val="C00000"/>
                </a:solidFill>
                <a:latin typeface="黑体" pitchFamily="2" charset="-122"/>
                <a:ea typeface="黑体" pitchFamily="2" charset="-122"/>
              </a:rPr>
              <a:t>历年基金已结题项目的成果信息</a:t>
            </a:r>
            <a:r>
              <a:rPr lang="zh-CN" altLang="zh-CN" sz="2000">
                <a:latin typeface="黑体" pitchFamily="2" charset="-122"/>
                <a:ea typeface="黑体" pitchFamily="2" charset="-122"/>
              </a:rPr>
              <a:t>。</a:t>
            </a:r>
          </a:p>
          <a:p>
            <a:pPr marL="342900" indent="-342900" eaLnBrk="0" hangingPunct="0">
              <a:lnSpc>
                <a:spcPct val="150000"/>
              </a:lnSpc>
              <a:spcBef>
                <a:spcPct val="20000"/>
              </a:spcBef>
              <a:buFont typeface="Wingdings" pitchFamily="2" charset="2"/>
              <a:buChar char="p"/>
            </a:pPr>
            <a:r>
              <a:rPr lang="zh-CN" altLang="zh-CN" sz="2000">
                <a:latin typeface="黑体" pitchFamily="2" charset="-122"/>
                <a:ea typeface="黑体" pitchFamily="2" charset="-122"/>
              </a:rPr>
              <a:t>上一年度申请项目</a:t>
            </a:r>
            <a:r>
              <a:rPr lang="zh-CN" altLang="zh-CN" sz="2000" b="1">
                <a:solidFill>
                  <a:srgbClr val="C00000"/>
                </a:solidFill>
                <a:latin typeface="黑体" pitchFamily="2" charset="-122"/>
                <a:ea typeface="黑体" pitchFamily="2" charset="-122"/>
              </a:rPr>
              <a:t>未获资助的请查阅参考基金委反馈意见</a:t>
            </a:r>
            <a:r>
              <a:rPr lang="zh-CN" altLang="zh-CN" sz="2000">
                <a:latin typeface="黑体" pitchFamily="2" charset="-122"/>
                <a:ea typeface="黑体" pitchFamily="2" charset="-122"/>
              </a:rPr>
              <a:t>，基金委已经在评审后通过邮箱发送给申请人，如未收到，请与</a:t>
            </a:r>
            <a:r>
              <a:rPr lang="zh-CN" altLang="en-US" sz="2000">
                <a:latin typeface="黑体" pitchFamily="2" charset="-122"/>
                <a:ea typeface="黑体" pitchFamily="2" charset="-122"/>
              </a:rPr>
              <a:t>科技处</a:t>
            </a:r>
            <a:r>
              <a:rPr lang="zh-CN" altLang="zh-CN" sz="2000">
                <a:latin typeface="黑体" pitchFamily="2" charset="-122"/>
                <a:ea typeface="黑体" pitchFamily="2" charset="-122"/>
              </a:rPr>
              <a:t>联系。</a:t>
            </a:r>
            <a:endParaRPr lang="zh-CN" altLang="zh-CN" sz="2400">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62EC694D630044618A7B7206F4F7A9ED# #Rectangle 3"/>
          <p:cNvSpPr txBox="1">
            <a:spLocks noChangeArrowheads="1"/>
          </p:cNvSpPr>
          <p:nvPr/>
        </p:nvSpPr>
        <p:spPr>
          <a:xfrm>
            <a:off x="611188" y="1341438"/>
            <a:ext cx="7705725" cy="4319587"/>
          </a:xfrm>
          <a:prstGeom prst="rect">
            <a:avLst/>
          </a:prstGeom>
        </p:spPr>
        <p:txBody>
          <a:bodyPr/>
          <a:lstStyle/>
          <a:p>
            <a:pPr marL="342900" indent="-342900">
              <a:spcBef>
                <a:spcPct val="20000"/>
              </a:spcBef>
              <a:buFont typeface="Arial" pitchFamily="34" charset="0"/>
              <a:buNone/>
            </a:pPr>
            <a:r>
              <a:rPr lang="zh-CN" altLang="en-US" sz="3600" b="1">
                <a:latin typeface="黑体" pitchFamily="2" charset="-122"/>
                <a:ea typeface="黑体" pitchFamily="2" charset="-122"/>
              </a:rPr>
              <a:t>关注基金委网址：  </a:t>
            </a:r>
            <a:r>
              <a:rPr lang="en-US" altLang="zh-CN" sz="3600" b="1">
                <a:latin typeface="黑体" pitchFamily="2" charset="-122"/>
                <a:ea typeface="黑体" pitchFamily="2" charset="-122"/>
              </a:rPr>
              <a:t>http://www.nsfc.gov.cn </a:t>
            </a:r>
          </a:p>
          <a:p>
            <a:pPr marL="342900" indent="-342900">
              <a:spcBef>
                <a:spcPct val="20000"/>
              </a:spcBef>
              <a:buFont typeface="Arial" pitchFamily="34" charset="0"/>
              <a:buNone/>
            </a:pPr>
            <a:r>
              <a:rPr lang="zh-CN" altLang="en-US" sz="3600" b="1">
                <a:latin typeface="黑体" pitchFamily="2" charset="-122"/>
                <a:ea typeface="黑体" pitchFamily="2" charset="-122"/>
              </a:rPr>
              <a:t> </a:t>
            </a:r>
          </a:p>
          <a:p>
            <a:pPr marL="342900" indent="-342900">
              <a:spcBef>
                <a:spcPct val="20000"/>
              </a:spcBef>
              <a:buFont typeface="Arial" pitchFamily="34" charset="0"/>
              <a:buNone/>
            </a:pPr>
            <a:r>
              <a:rPr lang="zh-CN" altLang="en-US" sz="3600" b="1">
                <a:latin typeface="黑体" pitchFamily="2" charset="-122"/>
                <a:ea typeface="黑体" pitchFamily="2" charset="-122"/>
              </a:rPr>
              <a:t>我校</a:t>
            </a:r>
            <a:r>
              <a:rPr lang="en-US" altLang="zh-CN" sz="3600" b="1">
                <a:latin typeface="黑体" pitchFamily="2" charset="-122"/>
                <a:ea typeface="黑体" pitchFamily="2" charset="-122"/>
              </a:rPr>
              <a:t>2015</a:t>
            </a:r>
            <a:r>
              <a:rPr lang="zh-CN" altLang="en-US" sz="3600" b="1">
                <a:latin typeface="黑体" pitchFamily="2" charset="-122"/>
                <a:ea typeface="黑体" pitchFamily="2" charset="-122"/>
              </a:rPr>
              <a:t>年基金工作相关文件，将在这次会议后在科技处网页上发布，敬请查阅。</a:t>
            </a:r>
            <a:endParaRPr lang="en-US" altLang="zh-CN" sz="3600" b="1">
              <a:latin typeface="黑体" pitchFamily="2" charset="-122"/>
              <a:ea typeface="黑体" pitchFamily="2" charset="-122"/>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19113" y="836613"/>
            <a:ext cx="8229600" cy="5400675"/>
          </a:xfrm>
          <a:prstGeom prst="rect">
            <a:avLst/>
          </a:prstGeom>
        </p:spPr>
        <p:style>
          <a:lnRef idx="2">
            <a:schemeClr val="accent1"/>
          </a:lnRef>
          <a:fillRef idx="1">
            <a:schemeClr val="lt1"/>
          </a:fillRef>
          <a:effectRef idx="0">
            <a:schemeClr val="accent1"/>
          </a:effectRef>
          <a:fontRef idx="minor">
            <a:schemeClr val="dk1"/>
          </a:fontRef>
        </p:style>
        <p:txBody>
          <a:bodyPr/>
          <a:lstStyle/>
          <a:p>
            <a:pPr eaLnBrk="0" hangingPunct="0">
              <a:lnSpc>
                <a:spcPct val="120000"/>
              </a:lnSpc>
            </a:pPr>
            <a:r>
              <a:rPr lang="zh-CN" altLang="en-US" sz="2800" b="1">
                <a:solidFill>
                  <a:schemeClr val="tx1"/>
                </a:solidFill>
                <a:latin typeface="Arial" pitchFamily="34" charset="0"/>
                <a:ea typeface="黑体" pitchFamily="2" charset="-122"/>
              </a:rPr>
              <a:t>特殊说明</a:t>
            </a:r>
            <a:r>
              <a:rPr lang="en-US" altLang="zh-CN" sz="2000" b="1">
                <a:solidFill>
                  <a:srgbClr val="C00000"/>
                </a:solidFill>
                <a:latin typeface="Arial" pitchFamily="34" charset="0"/>
                <a:ea typeface="黑体" pitchFamily="2" charset="-122"/>
              </a:rPr>
              <a:t/>
            </a:r>
            <a:br>
              <a:rPr lang="en-US" altLang="zh-CN" sz="2000" b="1">
                <a:solidFill>
                  <a:srgbClr val="C00000"/>
                </a:solidFill>
                <a:latin typeface="Arial" pitchFamily="34" charset="0"/>
                <a:ea typeface="黑体" pitchFamily="2" charset="-122"/>
              </a:rPr>
            </a:br>
            <a:r>
              <a:rPr lang="en-US" altLang="zh-CN" sz="2000" b="1">
                <a:solidFill>
                  <a:srgbClr val="C00000"/>
                </a:solidFill>
                <a:latin typeface="Arial" pitchFamily="34" charset="0"/>
                <a:ea typeface="黑体" pitchFamily="2" charset="-122"/>
              </a:rPr>
              <a:t>1</a:t>
            </a:r>
            <a:r>
              <a:rPr lang="zh-CN" altLang="en-US" sz="2000" b="1">
                <a:solidFill>
                  <a:srgbClr val="C00000"/>
                </a:solidFill>
                <a:latin typeface="Arial" pitchFamily="34" charset="0"/>
                <a:ea typeface="黑体" pitchFamily="2" charset="-122"/>
              </a:rPr>
              <a:t>．</a:t>
            </a:r>
            <a:r>
              <a:rPr lang="zh-CN" altLang="en-US" sz="2400" b="1">
                <a:solidFill>
                  <a:srgbClr val="C00000"/>
                </a:solidFill>
                <a:latin typeface="Arial" pitchFamily="34" charset="0"/>
                <a:ea typeface="黑体" pitchFamily="2" charset="-122"/>
              </a:rPr>
              <a:t>处于评审阶段</a:t>
            </a:r>
            <a:r>
              <a:rPr lang="en-US" altLang="zh-CN" sz="2400" b="1">
                <a:solidFill>
                  <a:srgbClr val="C00000"/>
                </a:solidFill>
                <a:latin typeface="Arial" pitchFamily="34" charset="0"/>
                <a:ea typeface="黑体" pitchFamily="2" charset="-122"/>
              </a:rPr>
              <a:t>(</a:t>
            </a:r>
            <a:r>
              <a:rPr lang="zh-CN" altLang="en-US" sz="2400" b="1">
                <a:solidFill>
                  <a:srgbClr val="C00000"/>
                </a:solidFill>
                <a:latin typeface="Arial" pitchFamily="34" charset="0"/>
                <a:ea typeface="黑体" pitchFamily="2" charset="-122"/>
              </a:rPr>
              <a:t>自然科学基金委做出资助与否决定之前</a:t>
            </a:r>
            <a:r>
              <a:rPr lang="en-US" altLang="zh-CN" sz="2400" b="1">
                <a:solidFill>
                  <a:srgbClr val="C00000"/>
                </a:solidFill>
                <a:latin typeface="Arial" pitchFamily="34" charset="0"/>
                <a:ea typeface="黑体" pitchFamily="2" charset="-122"/>
              </a:rPr>
              <a:t>)</a:t>
            </a:r>
            <a:r>
              <a:rPr lang="zh-CN" altLang="en-US" sz="2400" b="1">
                <a:solidFill>
                  <a:srgbClr val="C00000"/>
                </a:solidFill>
                <a:latin typeface="Arial" pitchFamily="34" charset="0"/>
                <a:ea typeface="黑体" pitchFamily="2" charset="-122"/>
              </a:rPr>
              <a:t>的申请，计入本限项申请规定范围之内。 </a:t>
            </a:r>
            <a:br>
              <a:rPr lang="zh-CN" altLang="en-US" sz="2400" b="1">
                <a:solidFill>
                  <a:srgbClr val="C00000"/>
                </a:solidFill>
                <a:latin typeface="Arial" pitchFamily="34" charset="0"/>
                <a:ea typeface="黑体" pitchFamily="2" charset="-122"/>
              </a:rPr>
            </a:br>
            <a:r>
              <a:rPr lang="en-US" altLang="zh-CN" sz="2400" b="1">
                <a:solidFill>
                  <a:srgbClr val="C00000"/>
                </a:solidFill>
                <a:latin typeface="Arial" pitchFamily="34" charset="0"/>
                <a:ea typeface="黑体" pitchFamily="2" charset="-122"/>
              </a:rPr>
              <a:t>2</a:t>
            </a:r>
            <a:r>
              <a:rPr lang="zh-CN" altLang="en-US" sz="2400" b="1">
                <a:solidFill>
                  <a:srgbClr val="C00000"/>
                </a:solidFill>
                <a:latin typeface="Arial" pitchFamily="34" charset="0"/>
                <a:ea typeface="黑体" pitchFamily="2" charset="-122"/>
              </a:rPr>
              <a:t>．申请人即使受聘于多个依托单位，通过不同依托单位申请和承担项目，其申请和承担项目数量仍然适用于本限项申请规定。 </a:t>
            </a:r>
            <a:br>
              <a:rPr lang="zh-CN" altLang="en-US" sz="2400" b="1">
                <a:solidFill>
                  <a:srgbClr val="C00000"/>
                </a:solidFill>
                <a:latin typeface="Arial" pitchFamily="34" charset="0"/>
                <a:ea typeface="黑体" pitchFamily="2" charset="-122"/>
              </a:rPr>
            </a:br>
            <a:r>
              <a:rPr lang="en-US" altLang="zh-CN" sz="2400" b="1">
                <a:solidFill>
                  <a:srgbClr val="C00000"/>
                </a:solidFill>
                <a:latin typeface="Arial" pitchFamily="34" charset="0"/>
                <a:ea typeface="黑体" pitchFamily="2" charset="-122"/>
              </a:rPr>
              <a:t>3</a:t>
            </a:r>
            <a:r>
              <a:rPr lang="zh-CN" altLang="en-US" sz="2400" b="1">
                <a:solidFill>
                  <a:srgbClr val="C00000"/>
                </a:solidFill>
                <a:latin typeface="Arial" pitchFamily="34" charset="0"/>
                <a:ea typeface="黑体" pitchFamily="2" charset="-122"/>
              </a:rPr>
              <a:t>．</a:t>
            </a:r>
            <a:r>
              <a:rPr lang="zh-CN" altLang="en-US" sz="2400" b="1">
                <a:solidFill>
                  <a:srgbClr val="0D0D0D"/>
                </a:solidFill>
                <a:effectLst>
                  <a:outerShdw blurRad="38100" dist="38100" dir="2700000" algn="tl">
                    <a:srgbClr val="C0C0C0"/>
                  </a:outerShdw>
                </a:effectLst>
                <a:latin typeface="Arial" pitchFamily="34" charset="0"/>
                <a:ea typeface="黑体" pitchFamily="2" charset="-122"/>
              </a:rPr>
              <a:t>不具有高级专业技术职务</a:t>
            </a:r>
            <a:r>
              <a:rPr lang="en-US" altLang="zh-CN" sz="2400" b="1">
                <a:solidFill>
                  <a:srgbClr val="0D0D0D"/>
                </a:solidFill>
                <a:effectLst>
                  <a:outerShdw blurRad="38100" dist="38100" dir="2700000" algn="tl">
                    <a:srgbClr val="C0C0C0"/>
                  </a:outerShdw>
                </a:effectLst>
                <a:latin typeface="Arial" pitchFamily="34" charset="0"/>
                <a:ea typeface="黑体" pitchFamily="2" charset="-122"/>
              </a:rPr>
              <a:t>(</a:t>
            </a:r>
            <a:r>
              <a:rPr lang="zh-CN" altLang="en-US" sz="2400" b="1">
                <a:solidFill>
                  <a:srgbClr val="0D0D0D"/>
                </a:solidFill>
                <a:effectLst>
                  <a:outerShdw blurRad="38100" dist="38100" dir="2700000" algn="tl">
                    <a:srgbClr val="C0C0C0"/>
                  </a:outerShdw>
                </a:effectLst>
                <a:latin typeface="Arial" pitchFamily="34" charset="0"/>
                <a:ea typeface="黑体" pitchFamily="2" charset="-122"/>
              </a:rPr>
              <a:t>职称</a:t>
            </a:r>
            <a:r>
              <a:rPr lang="en-US" altLang="zh-CN" sz="2400" b="1">
                <a:solidFill>
                  <a:srgbClr val="0D0D0D"/>
                </a:solidFill>
                <a:effectLst>
                  <a:outerShdw blurRad="38100" dist="38100" dir="2700000" algn="tl">
                    <a:srgbClr val="C0C0C0"/>
                  </a:outerShdw>
                </a:effectLst>
                <a:latin typeface="Arial" pitchFamily="34" charset="0"/>
                <a:ea typeface="黑体" pitchFamily="2" charset="-122"/>
              </a:rPr>
              <a:t>)</a:t>
            </a:r>
            <a:r>
              <a:rPr lang="zh-CN" altLang="en-US" sz="2400" b="1">
                <a:solidFill>
                  <a:srgbClr val="0D0D0D"/>
                </a:solidFill>
                <a:effectLst>
                  <a:outerShdw blurRad="38100" dist="38100" dir="2700000" algn="tl">
                    <a:srgbClr val="C0C0C0"/>
                  </a:outerShdw>
                </a:effectLst>
                <a:latin typeface="Arial" pitchFamily="34" charset="0"/>
                <a:ea typeface="黑体" pitchFamily="2" charset="-122"/>
              </a:rPr>
              <a:t>的人员晋升为高级专业技术职务</a:t>
            </a:r>
            <a:r>
              <a:rPr lang="en-US" altLang="zh-CN" sz="2400" b="1">
                <a:solidFill>
                  <a:srgbClr val="0D0D0D"/>
                </a:solidFill>
                <a:effectLst>
                  <a:outerShdw blurRad="38100" dist="38100" dir="2700000" algn="tl">
                    <a:srgbClr val="C0C0C0"/>
                  </a:outerShdw>
                </a:effectLst>
                <a:latin typeface="Arial" pitchFamily="34" charset="0"/>
                <a:ea typeface="黑体" pitchFamily="2" charset="-122"/>
              </a:rPr>
              <a:t>(</a:t>
            </a:r>
            <a:r>
              <a:rPr lang="zh-CN" altLang="en-US" sz="2400" b="1">
                <a:solidFill>
                  <a:srgbClr val="0D0D0D"/>
                </a:solidFill>
                <a:effectLst>
                  <a:outerShdw blurRad="38100" dist="38100" dir="2700000" algn="tl">
                    <a:srgbClr val="C0C0C0"/>
                  </a:outerShdw>
                </a:effectLst>
                <a:latin typeface="Arial" pitchFamily="34" charset="0"/>
                <a:ea typeface="黑体" pitchFamily="2" charset="-122"/>
              </a:rPr>
              <a:t>职称</a:t>
            </a:r>
            <a:r>
              <a:rPr lang="en-US" altLang="zh-CN" sz="2400" b="1">
                <a:solidFill>
                  <a:srgbClr val="0D0D0D"/>
                </a:solidFill>
                <a:effectLst>
                  <a:outerShdw blurRad="38100" dist="38100" dir="2700000" algn="tl">
                    <a:srgbClr val="C0C0C0"/>
                  </a:outerShdw>
                </a:effectLst>
                <a:latin typeface="Arial" pitchFamily="34" charset="0"/>
                <a:ea typeface="黑体" pitchFamily="2" charset="-122"/>
              </a:rPr>
              <a:t>)</a:t>
            </a:r>
            <a:r>
              <a:rPr lang="zh-CN" altLang="en-US" sz="2400" b="1">
                <a:solidFill>
                  <a:srgbClr val="0D0D0D"/>
                </a:solidFill>
                <a:effectLst>
                  <a:outerShdw blurRad="38100" dist="38100" dir="2700000" algn="tl">
                    <a:srgbClr val="C0C0C0"/>
                  </a:outerShdw>
                </a:effectLst>
                <a:latin typeface="Arial" pitchFamily="34" charset="0"/>
                <a:ea typeface="黑体" pitchFamily="2" charset="-122"/>
              </a:rPr>
              <a:t>后，作为负责人正在承担的项目计入限项范围，作为参与者正在承担的项目不计入限项范围。</a:t>
            </a:r>
            <a:r>
              <a:rPr lang="en-US" altLang="zh-CN" sz="2400" b="1">
                <a:solidFill>
                  <a:srgbClr val="C00000"/>
                </a:solidFill>
                <a:latin typeface="Arial" pitchFamily="34" charset="0"/>
                <a:ea typeface="黑体" pitchFamily="2" charset="-122"/>
              </a:rPr>
              <a:t/>
            </a:r>
            <a:br>
              <a:rPr lang="en-US" altLang="zh-CN" sz="2400" b="1">
                <a:solidFill>
                  <a:srgbClr val="C00000"/>
                </a:solidFill>
                <a:latin typeface="Arial" pitchFamily="34" charset="0"/>
                <a:ea typeface="黑体" pitchFamily="2" charset="-122"/>
              </a:rPr>
            </a:br>
            <a:r>
              <a:rPr lang="en-US" altLang="zh-CN" sz="2400" b="1">
                <a:solidFill>
                  <a:srgbClr val="C00000"/>
                </a:solidFill>
                <a:latin typeface="Arial" pitchFamily="34" charset="0"/>
                <a:ea typeface="黑体" pitchFamily="2" charset="-122"/>
              </a:rPr>
              <a:t>4.  </a:t>
            </a:r>
            <a:r>
              <a:rPr lang="zh-CN" altLang="en-US" sz="2400" b="1">
                <a:solidFill>
                  <a:srgbClr val="C00000"/>
                </a:solidFill>
                <a:latin typeface="Arial" pitchFamily="34" charset="0"/>
                <a:ea typeface="黑体" pitchFamily="2" charset="-122"/>
              </a:rPr>
              <a:t>现行项目管理办法中，有关申请项目数量的要求与本限项申请规定不一致的，以本规定为准。 </a:t>
            </a:r>
            <a:r>
              <a:rPr lang="zh-CN" altLang="en-US" sz="2400" b="1">
                <a:solidFill>
                  <a:srgbClr val="000000"/>
                </a:solidFill>
                <a:effectLst>
                  <a:outerShdw blurRad="38100" dist="38100" dir="2700000" algn="tl">
                    <a:srgbClr val="C0C0C0"/>
                  </a:outerShdw>
                </a:effectLst>
                <a:latin typeface="Arial" pitchFamily="34" charset="0"/>
                <a:ea typeface="黑体" pitchFamily="2" charset="-122"/>
              </a:rPr>
              <a:t/>
            </a:r>
            <a:br>
              <a:rPr lang="zh-CN" altLang="en-US" sz="2400" b="1">
                <a:solidFill>
                  <a:srgbClr val="000000"/>
                </a:solidFill>
                <a:effectLst>
                  <a:outerShdw blurRad="38100" dist="38100" dir="2700000" algn="tl">
                    <a:srgbClr val="C0C0C0"/>
                  </a:outerShdw>
                </a:effectLst>
                <a:latin typeface="Arial" pitchFamily="34" charset="0"/>
                <a:ea typeface="黑体" pitchFamily="2" charset="-122"/>
              </a:rPr>
            </a:br>
            <a:r>
              <a:rPr lang="zh-CN" altLang="en-US" sz="2400" b="1">
                <a:solidFill>
                  <a:srgbClr val="000000"/>
                </a:solidFill>
                <a:effectLst>
                  <a:outerShdw blurRad="38100" dist="38100" dir="2700000" algn="tl">
                    <a:srgbClr val="C0C0C0"/>
                  </a:outerShdw>
                </a:effectLst>
                <a:latin typeface="Arial" pitchFamily="34" charset="0"/>
                <a:ea typeface="黑体" pitchFamily="2" charset="-122"/>
              </a:rPr>
              <a:t>　　</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模板（龚校长用）">
  <a:themeElements>
    <a:clrScheme name="模板（龚校长用）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模板（龚校长用）">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模板（龚校长用）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模板（龚校长用）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模板（龚校长用）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模板（龚校长用）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模板（龚校长用）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模板（龚校长用）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模板（龚校长用）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模板（龚校长用）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模板（龚校长用）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模板（龚校长用）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模板（龚校长用）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模板（龚校长用）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43tgp_diagram_light">
  <a:themeElements>
    <a:clrScheme name="041tgp_figure_blue 3">
      <a:dk1>
        <a:srgbClr val="0F1A81"/>
      </a:dk1>
      <a:lt1>
        <a:srgbClr val="FFFFFF"/>
      </a:lt1>
      <a:dk2>
        <a:srgbClr val="175B5B"/>
      </a:dk2>
      <a:lt2>
        <a:srgbClr val="DDDDDD"/>
      </a:lt2>
      <a:accent1>
        <a:srgbClr val="A4C226"/>
      </a:accent1>
      <a:accent2>
        <a:srgbClr val="6CA5D8"/>
      </a:accent2>
      <a:accent3>
        <a:srgbClr val="FFFFFF"/>
      </a:accent3>
      <a:accent4>
        <a:srgbClr val="0B146D"/>
      </a:accent4>
      <a:accent5>
        <a:srgbClr val="CFDDAC"/>
      </a:accent5>
      <a:accent6>
        <a:srgbClr val="6195C4"/>
      </a:accent6>
      <a:hlink>
        <a:srgbClr val="5D4BC7"/>
      </a:hlink>
      <a:folHlink>
        <a:srgbClr val="878FA5"/>
      </a:folHlink>
    </a:clrScheme>
    <a:fontScheme name="041tgp_figure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41tgp_figure_blue 1">
        <a:dk1>
          <a:srgbClr val="000000"/>
        </a:dk1>
        <a:lt1>
          <a:srgbClr val="FFFFFF"/>
        </a:lt1>
        <a:dk2>
          <a:srgbClr val="000066"/>
        </a:dk2>
        <a:lt2>
          <a:srgbClr val="DDDDDD"/>
        </a:lt2>
        <a:accent1>
          <a:srgbClr val="E47F6E"/>
        </a:accent1>
        <a:accent2>
          <a:srgbClr val="0099CC"/>
        </a:accent2>
        <a:accent3>
          <a:srgbClr val="FFFFFF"/>
        </a:accent3>
        <a:accent4>
          <a:srgbClr val="000000"/>
        </a:accent4>
        <a:accent5>
          <a:srgbClr val="EFC0BA"/>
        </a:accent5>
        <a:accent6>
          <a:srgbClr val="008AB9"/>
        </a:accent6>
        <a:hlink>
          <a:srgbClr val="7648EA"/>
        </a:hlink>
        <a:folHlink>
          <a:srgbClr val="DFAE6D"/>
        </a:folHlink>
      </a:clrScheme>
      <a:clrMap bg1="lt1" tx1="dk1" bg2="lt2" tx2="dk2" accent1="accent1" accent2="accent2" accent3="accent3" accent4="accent4" accent5="accent5" accent6="accent6" hlink="hlink" folHlink="folHlink"/>
    </a:extraClrScheme>
    <a:extraClrScheme>
      <a:clrScheme name="041tgp_figure_blue 2">
        <a:dk1>
          <a:srgbClr val="333333"/>
        </a:dk1>
        <a:lt1>
          <a:srgbClr val="FFFFFF"/>
        </a:lt1>
        <a:dk2>
          <a:srgbClr val="003366"/>
        </a:dk2>
        <a:lt2>
          <a:srgbClr val="B2B2B2"/>
        </a:lt2>
        <a:accent1>
          <a:srgbClr val="4CA491"/>
        </a:accent1>
        <a:accent2>
          <a:srgbClr val="E2AF52"/>
        </a:accent2>
        <a:accent3>
          <a:srgbClr val="FFFFFF"/>
        </a:accent3>
        <a:accent4>
          <a:srgbClr val="2A2A2A"/>
        </a:accent4>
        <a:accent5>
          <a:srgbClr val="B2CFC7"/>
        </a:accent5>
        <a:accent6>
          <a:srgbClr val="CD9E49"/>
        </a:accent6>
        <a:hlink>
          <a:srgbClr val="576CD5"/>
        </a:hlink>
        <a:folHlink>
          <a:srgbClr val="D87252"/>
        </a:folHlink>
      </a:clrScheme>
      <a:clrMap bg1="lt1" tx1="dk1" bg2="lt2" tx2="dk2" accent1="accent1" accent2="accent2" accent3="accent3" accent4="accent4" accent5="accent5" accent6="accent6" hlink="hlink" folHlink="folHlink"/>
    </a:extraClrScheme>
    <a:extraClrScheme>
      <a:clrScheme name="041tgp_figure_blue 3">
        <a:dk1>
          <a:srgbClr val="0F1A81"/>
        </a:dk1>
        <a:lt1>
          <a:srgbClr val="FFFFFF"/>
        </a:lt1>
        <a:dk2>
          <a:srgbClr val="175B5B"/>
        </a:dk2>
        <a:lt2>
          <a:srgbClr val="DDDDDD"/>
        </a:lt2>
        <a:accent1>
          <a:srgbClr val="A4C226"/>
        </a:accent1>
        <a:accent2>
          <a:srgbClr val="6CA5D8"/>
        </a:accent2>
        <a:accent3>
          <a:srgbClr val="FFFFFF"/>
        </a:accent3>
        <a:accent4>
          <a:srgbClr val="0B146D"/>
        </a:accent4>
        <a:accent5>
          <a:srgbClr val="CFDDAC"/>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3">
      <a:dk1>
        <a:srgbClr val="000000"/>
      </a:dk1>
      <a:lt1>
        <a:srgbClr val="FFFFFF"/>
      </a:lt1>
      <a:dk2>
        <a:srgbClr val="228A88"/>
      </a:dk2>
      <a:lt2>
        <a:srgbClr val="808080"/>
      </a:lt2>
      <a:accent1>
        <a:srgbClr val="CCCCFF"/>
      </a:accent1>
      <a:accent2>
        <a:srgbClr val="D18213"/>
      </a:accent2>
      <a:accent3>
        <a:srgbClr val="FFFFFF"/>
      </a:accent3>
      <a:accent4>
        <a:srgbClr val="000000"/>
      </a:accent4>
      <a:accent5>
        <a:srgbClr val="E2E2FF"/>
      </a:accent5>
      <a:accent6>
        <a:srgbClr val="BD7510"/>
      </a:accent6>
      <a:hlink>
        <a:srgbClr val="051AB3"/>
      </a:hlink>
      <a:folHlink>
        <a:srgbClr val="C0C0C0"/>
      </a:folHlink>
    </a:clrScheme>
    <a:fontScheme name="1_Default Design">
      <a:majorFont>
        <a:latin typeface="黑体"/>
        <a:ea typeface="黑体"/>
        <a:cs typeface="Arial"/>
      </a:majorFont>
      <a:minorFont>
        <a:latin typeface="黑体"/>
        <a:ea typeface="黑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228A88"/>
        </a:dk2>
        <a:lt2>
          <a:srgbClr val="808080"/>
        </a:lt2>
        <a:accent1>
          <a:srgbClr val="CCCCFF"/>
        </a:accent1>
        <a:accent2>
          <a:srgbClr val="2DB6B3"/>
        </a:accent2>
        <a:accent3>
          <a:srgbClr val="FFFFFF"/>
        </a:accent3>
        <a:accent4>
          <a:srgbClr val="000000"/>
        </a:accent4>
        <a:accent5>
          <a:srgbClr val="E2E2FF"/>
        </a:accent5>
        <a:accent6>
          <a:srgbClr val="28A5A2"/>
        </a:accent6>
        <a:hlink>
          <a:srgbClr val="051AB3"/>
        </a:hlink>
        <a:folHlink>
          <a:srgbClr val="D1821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228A88"/>
        </a:dk2>
        <a:lt2>
          <a:srgbClr val="808080"/>
        </a:lt2>
        <a:accent1>
          <a:srgbClr val="CCCCFF"/>
        </a:accent1>
        <a:accent2>
          <a:srgbClr val="D18213"/>
        </a:accent2>
        <a:accent3>
          <a:srgbClr val="FFFFFF"/>
        </a:accent3>
        <a:accent4>
          <a:srgbClr val="000000"/>
        </a:accent4>
        <a:accent5>
          <a:srgbClr val="E2E2FF"/>
        </a:accent5>
        <a:accent6>
          <a:srgbClr val="BD7510"/>
        </a:accent6>
        <a:hlink>
          <a:srgbClr val="051AB3"/>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5877</Words>
  <Application>Microsoft Office PowerPoint</Application>
  <PresentationFormat>全屏显示(4:3)</PresentationFormat>
  <Paragraphs>974</Paragraphs>
  <Slides>81</Slides>
  <Notes>81</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81</vt:i4>
      </vt:variant>
    </vt:vector>
  </HeadingPairs>
  <TitlesOfParts>
    <vt:vector size="99" baseType="lpstr">
      <vt:lpstr>Calibri</vt:lpstr>
      <vt:lpstr>宋体</vt:lpstr>
      <vt:lpstr>Arial</vt:lpstr>
      <vt:lpstr>黑体</vt:lpstr>
      <vt:lpstr>Verdana</vt:lpstr>
      <vt:lpstr>Wingdings</vt:lpstr>
      <vt:lpstr>Wingdings 2</vt:lpstr>
      <vt:lpstr>Times New Roman</vt:lpstr>
      <vt:lpstr>굴림</vt:lpstr>
      <vt:lpstr>Times</vt:lpstr>
      <vt:lpstr>仿宋_GB2312</vt:lpstr>
      <vt:lpstr>华文中宋</vt:lpstr>
      <vt:lpstr>华文楷体</vt:lpstr>
      <vt:lpstr>仿宋</vt:lpstr>
      <vt:lpstr>华文隶书</vt:lpstr>
      <vt:lpstr>模板（龚校长用）</vt:lpstr>
      <vt:lpstr>043tgp_diagram_light</vt:lpstr>
      <vt:lpstr>1_Default Design</vt:lpstr>
      <vt:lpstr>幻灯片 1</vt:lpstr>
      <vt:lpstr>提  纲</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申请人激活/完善个人信息</vt:lpstr>
      <vt:lpstr>幻灯片 60</vt:lpstr>
      <vt:lpstr>  2、申请人激活/完善个人信息</vt:lpstr>
      <vt:lpstr>申请人激活/完善个人信息</vt:lpstr>
      <vt:lpstr>新建申请书</vt:lpstr>
      <vt:lpstr>  3、填写申请书</vt:lpstr>
      <vt:lpstr>  3、填写申请书</vt:lpstr>
      <vt:lpstr>在线填写检查</vt:lpstr>
      <vt:lpstr>在线填写检查</vt:lpstr>
      <vt:lpstr>申请书PDF</vt:lpstr>
      <vt:lpstr>申请书填写样例</vt:lpstr>
      <vt:lpstr>申请书填写样例</vt:lpstr>
      <vt:lpstr>申请书填写样例</vt:lpstr>
      <vt:lpstr>申请书填写样例</vt:lpstr>
      <vt:lpstr>  3、申请书填写样例</vt:lpstr>
      <vt:lpstr>申请书填写样例</vt:lpstr>
      <vt:lpstr>退回/确认申请书</vt:lpstr>
      <vt:lpstr>幻灯片 76</vt:lpstr>
      <vt:lpstr>幻灯片 77</vt:lpstr>
      <vt:lpstr>幻灯片 78</vt:lpstr>
      <vt:lpstr>幻灯片 79</vt:lpstr>
      <vt:lpstr>幻灯片 80</vt:lpstr>
      <vt:lpstr>幻灯片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bobo</dc:creator>
  <cp:lastModifiedBy>微软用户</cp:lastModifiedBy>
  <cp:revision>195</cp:revision>
  <cp:lastPrinted>2014-12-30T00:32:47Z</cp:lastPrinted>
  <dcterms:created xsi:type="dcterms:W3CDTF">2014-12-16T00:36:29Z</dcterms:created>
  <dcterms:modified xsi:type="dcterms:W3CDTF">2015-01-05T06:50:33Z</dcterms:modified>
</cp:coreProperties>
</file>